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5" r:id="rId2"/>
  </p:sldMasterIdLst>
  <p:notesMasterIdLst>
    <p:notesMasterId r:id="rId41"/>
  </p:notesMasterIdLst>
  <p:handoutMasterIdLst>
    <p:handoutMasterId r:id="rId42"/>
  </p:handoutMasterIdLst>
  <p:sldIdLst>
    <p:sldId id="260" r:id="rId3"/>
    <p:sldId id="333" r:id="rId4"/>
    <p:sldId id="310" r:id="rId5"/>
    <p:sldId id="328" r:id="rId6"/>
    <p:sldId id="340" r:id="rId7"/>
    <p:sldId id="341" r:id="rId8"/>
    <p:sldId id="338" r:id="rId9"/>
    <p:sldId id="339" r:id="rId10"/>
    <p:sldId id="262" r:id="rId11"/>
    <p:sldId id="263" r:id="rId12"/>
    <p:sldId id="264" r:id="rId13"/>
    <p:sldId id="265" r:id="rId14"/>
    <p:sldId id="266" r:id="rId15"/>
    <p:sldId id="267" r:id="rId16"/>
    <p:sldId id="268" r:id="rId17"/>
    <p:sldId id="342" r:id="rId18"/>
    <p:sldId id="277" r:id="rId19"/>
    <p:sldId id="343" r:id="rId20"/>
    <p:sldId id="278" r:id="rId21"/>
    <p:sldId id="276" r:id="rId22"/>
    <p:sldId id="269" r:id="rId23"/>
    <p:sldId id="270" r:id="rId24"/>
    <p:sldId id="271" r:id="rId25"/>
    <p:sldId id="272" r:id="rId26"/>
    <p:sldId id="273" r:id="rId27"/>
    <p:sldId id="279" r:id="rId28"/>
    <p:sldId id="280" r:id="rId29"/>
    <p:sldId id="281" r:id="rId30"/>
    <p:sldId id="275" r:id="rId31"/>
    <p:sldId id="282" r:id="rId32"/>
    <p:sldId id="312" r:id="rId33"/>
    <p:sldId id="313" r:id="rId34"/>
    <p:sldId id="314" r:id="rId35"/>
    <p:sldId id="335" r:id="rId36"/>
    <p:sldId id="336" r:id="rId37"/>
    <p:sldId id="331" r:id="rId38"/>
    <p:sldId id="332" r:id="rId39"/>
    <p:sldId id="305" r:id="rId40"/>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322"/>
    <a:srgbClr val="1429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249" autoAdjust="0"/>
  </p:normalViewPr>
  <p:slideViewPr>
    <p:cSldViewPr snapToGrid="0" snapToObjects="1">
      <p:cViewPr varScale="1">
        <p:scale>
          <a:sx n="64" d="100"/>
          <a:sy n="64" d="100"/>
        </p:scale>
        <p:origin x="1416" y="60"/>
      </p:cViewPr>
      <p:guideLst>
        <p:guide orient="horz" pos="2448"/>
        <p:guide pos="3168"/>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200" d="100"/>
          <a:sy n="200" d="100"/>
        </p:scale>
        <p:origin x="144" y="-80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solidFill>
                <a:srgbClr val="142958"/>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7356FF-FEF1-EF48-BD73-4B95B2E46E83}" type="datetimeFigureOut">
              <a:rPr lang="en-US" smtClean="0">
                <a:solidFill>
                  <a:srgbClr val="F16322"/>
                </a:solidFill>
              </a:rPr>
              <a:t>1/16/2024</a:t>
            </a:fld>
            <a:endParaRPr lang="en-US" dirty="0">
              <a:solidFill>
                <a:srgbClr val="F16322"/>
              </a:solidFill>
            </a:endParaRPr>
          </a:p>
        </p:txBody>
      </p:sp>
      <p:sp>
        <p:nvSpPr>
          <p:cNvPr id="5" name="Slide Number Placeholder 4"/>
          <p:cNvSpPr>
            <a:spLocks noGrp="1"/>
          </p:cNvSpPr>
          <p:nvPr>
            <p:ph type="sldNum" sz="quarter" idx="3"/>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004881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rgbClr val="142958"/>
                </a:solidFil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rgbClr val="F16322"/>
                </a:solidFill>
              </a:defRPr>
            </a:lvl1pPr>
          </a:lstStyle>
          <a:p>
            <a:fld id="{DBF7D493-8EEB-7E45-916B-5FBC49ABC710}" type="datetimeFigureOut">
              <a:rPr lang="en-US" smtClean="0"/>
              <a:pPr/>
              <a:t>1/16/2024</a:t>
            </a:fld>
            <a:endParaRPr lang="en-US" dirty="0"/>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ECE_handoutmaste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8450729"/>
            <a:ext cx="6858000" cy="705971"/>
          </a:xfrm>
          <a:prstGeom prst="rect">
            <a:avLst/>
          </a:prstGeom>
        </p:spPr>
      </p:pic>
      <p:sp>
        <p:nvSpPr>
          <p:cNvPr id="9" name="Slide Number Placeholder 4"/>
          <p:cNvSpPr>
            <a:spLocks noGrp="1"/>
          </p:cNvSpPr>
          <p:nvPr>
            <p:ph type="sldNum" sz="quarter" idx="5"/>
          </p:nvPr>
        </p:nvSpPr>
        <p:spPr>
          <a:xfrm>
            <a:off x="6476999" y="8889999"/>
            <a:ext cx="379413" cy="252413"/>
          </a:xfrm>
          <a:prstGeom prst="rect">
            <a:avLst/>
          </a:prstGeom>
        </p:spPr>
        <p:txBody>
          <a:bodyPr vert="horz" lIns="91440" tIns="45720" rIns="91440" bIns="45720" rtlCol="0" anchor="b"/>
          <a:lstStyle>
            <a:lvl1pPr algn="r">
              <a:defRPr sz="1200"/>
            </a:lvl1pPr>
          </a:lstStyle>
          <a:p>
            <a:fld id="{D3CEFB91-0E46-0049-83A0-416CE6334971}" type="slidenum">
              <a:rPr lang="en-US" smtClean="0">
                <a:solidFill>
                  <a:schemeClr val="bg1"/>
                </a:solidFill>
                <a:latin typeface="OfficinaSansITCStd Book"/>
                <a:cs typeface="OfficinaSansITCStd Book"/>
              </a:rPr>
              <a:t>‹#›</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3356410833"/>
      </p:ext>
    </p:extLst>
  </p:cSld>
  <p:clrMap bg1="lt1" tx1="dk1" bg2="lt2" tx2="dk2" accent1="accent1" accent2="accent2" accent3="accent3" accent4="accent4" accent5="accent5" accent6="accent6" hlink="hlink" folHlink="folHlink"/>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ECE Main Slide</a:t>
            </a:r>
          </a:p>
        </p:txBody>
      </p:sp>
      <p:sp>
        <p:nvSpPr>
          <p:cNvPr id="4" name="Slide Number Placeholder 3"/>
          <p:cNvSpPr>
            <a:spLocks noGrp="1"/>
          </p:cNvSpPr>
          <p:nvPr>
            <p:ph type="sldNum" sz="quarter" idx="10"/>
          </p:nvPr>
        </p:nvSpPr>
        <p:spPr/>
        <p:txBody>
          <a:bodyPr/>
          <a:lstStyle/>
          <a:p>
            <a:fld id="{D3CEFB91-0E46-0049-83A0-416CE6334971}" type="slidenum">
              <a:rPr lang="en-US" smtClean="0">
                <a:solidFill>
                  <a:schemeClr val="bg1"/>
                </a:solidFill>
                <a:latin typeface="OfficinaSansITCStd Book"/>
                <a:cs typeface="OfficinaSansITCStd Book"/>
              </a:rPr>
              <a:t>1</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12463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capstone course means it is a demonstration of your newly acquired capabilities as electrical and computer engineers</a:t>
            </a:r>
          </a:p>
          <a:p>
            <a:endParaRPr lang="en-US" dirty="0"/>
          </a:p>
          <a:p>
            <a:r>
              <a:rPr lang="en-US" dirty="0"/>
              <a:t>Think about the courses you found particularly interesting</a:t>
            </a:r>
          </a:p>
          <a:p>
            <a:r>
              <a:rPr lang="en-US" dirty="0"/>
              <a:t>How could the material be used to solve an interesting problem?</a:t>
            </a:r>
          </a:p>
          <a:p>
            <a:endParaRPr lang="en-US" dirty="0"/>
          </a:p>
          <a:p>
            <a:r>
              <a:rPr lang="en-US" dirty="0"/>
              <a:t>We want you to come up with novel solutions to problems</a:t>
            </a:r>
          </a:p>
          <a:p>
            <a:r>
              <a:rPr lang="en-US" dirty="0"/>
              <a:t>There needs to be a sufficient amount of complexity</a:t>
            </a:r>
          </a:p>
          <a:p>
            <a:r>
              <a:rPr lang="en-US" dirty="0"/>
              <a:t>Here has to be an EE element to the project</a:t>
            </a:r>
          </a:p>
          <a:p>
            <a:r>
              <a:rPr lang="en-US" dirty="0"/>
              <a:t>Project needs to be compatible with time and resource constraints</a:t>
            </a:r>
          </a:p>
          <a:p>
            <a:endParaRPr lang="en-US" dirty="0"/>
          </a:p>
          <a:p>
            <a:r>
              <a:rPr lang="en-US" dirty="0"/>
              <a:t>We fully expect that you will undertake challenging projects</a:t>
            </a:r>
          </a:p>
          <a:p>
            <a:endParaRPr lang="en-US" dirty="0"/>
          </a:p>
          <a:p>
            <a:r>
              <a:rPr lang="en-US" dirty="0"/>
              <a:t>One of the best parts of teaching this course comes at the end when we have to decide on which are the best projects</a:t>
            </a:r>
          </a:p>
          <a:p>
            <a:endParaRPr lang="en-US" dirty="0"/>
          </a:p>
          <a:p>
            <a:r>
              <a:rPr lang="en-US" dirty="0"/>
              <a:t>The slide shows some recent successful projects.  </a:t>
            </a:r>
          </a:p>
          <a:p>
            <a:endParaRPr lang="en-US" dirty="0"/>
          </a:p>
          <a:p>
            <a:r>
              <a:rPr lang="en-US" b="1" dirty="0"/>
              <a:t>The Illini Voyager </a:t>
            </a:r>
            <a:r>
              <a:rPr lang="en-US" dirty="0"/>
              <a:t>was a balloon project that had as it’s objective to avoid gaining altitude until it popped, which is the normal fate of such balloons.  It was quite successful and was recovered in West Virginia after being launched in Champaign.</a:t>
            </a:r>
          </a:p>
          <a:p>
            <a:endParaRPr lang="en-US"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sz="1000" b="1" dirty="0"/>
              <a:t>CHARM</a:t>
            </a:r>
            <a:r>
              <a:rPr lang="en-US" sz="1000" b="0" dirty="0"/>
              <a:t>: </a:t>
            </a:r>
            <a:r>
              <a:rPr lang="en-US" sz="1000" b="0" dirty="0" err="1"/>
              <a:t>CHeap</a:t>
            </a:r>
            <a:r>
              <a:rPr lang="en-US" sz="1000" b="0" dirty="0"/>
              <a:t> Accessible Resilient Mesh for Remote Locations and Disaster Relief. The objective was to </a:t>
            </a:r>
            <a:r>
              <a:rPr lang="en-US" dirty="0"/>
              <a:t>create a set of meshing, cheap, lightweight, and self-contained wireless  internet access points, deployable via drone.  The project was successfully demonstrated on the quad outside and included a half-dozen well-engineered PCBs.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b="1" dirty="0"/>
              <a:t>Autonomous Sailboat</a:t>
            </a:r>
            <a:r>
              <a:rPr lang="en-US" dirty="0"/>
              <a:t>:  The objective of this project was to add an autonomous sailing capability to an RC model sailboat.  The idea was to enable the sailboat to sail itself in any direction for a given wind direction by means of an electronic compass and windvane.  The project was quite successful and included a return to base feature. The boat is still available if anyone want to try this project again.</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b="1" dirty="0"/>
              <a:t>Grid-tied Spin Bike: </a:t>
            </a:r>
            <a:r>
              <a:rPr lang="en-US" b="0" dirty="0"/>
              <a:t>The objective was to demonstrate that the human energy expended while exercising on spin bikes can be processed and injected into the grid to reduce energy costs.  Were able to generate a10 W ac signal phase-locked to the local grid.</a:t>
            </a:r>
            <a:endParaRPr lang="en-US" b="1" dirty="0"/>
          </a:p>
          <a:p>
            <a:pPr marL="0" marR="0" lvl="0" indent="0" algn="l" defTabSz="509412"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509412"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D3CEFB91-0E46-0049-83A0-416CE6334971}" type="slidenum">
              <a:rPr lang="en-US" smtClean="0">
                <a:solidFill>
                  <a:schemeClr val="bg1"/>
                </a:solidFill>
                <a:latin typeface="OfficinaSansITCStd Book"/>
                <a:cs typeface="OfficinaSansITCStd Book"/>
              </a:rPr>
              <a:t>3</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31149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4</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268634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machine shop as a resource. Keep physical design simple</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5</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125561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Shorten and update website. Find examples online</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31</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397515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chance to rewrite documents.</a:t>
            </a:r>
          </a:p>
          <a:p>
            <a:r>
              <a:rPr lang="en-US" dirty="0"/>
              <a:t>You can get all points back.</a:t>
            </a:r>
          </a:p>
          <a:p>
            <a:r>
              <a:rPr lang="en-US" dirty="0"/>
              <a:t>Link to rubrics. </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34</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150486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with team contract slide</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35</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3717467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 power project list</a:t>
            </a:r>
          </a:p>
        </p:txBody>
      </p:sp>
      <p:sp>
        <p:nvSpPr>
          <p:cNvPr id="4" name="Slide Number Placeholder 3"/>
          <p:cNvSpPr>
            <a:spLocks noGrp="1"/>
          </p:cNvSpPr>
          <p:nvPr>
            <p:ph type="sldNum" sz="quarter" idx="5"/>
          </p:nvPr>
        </p:nvSpPr>
        <p:spPr/>
        <p:txBody>
          <a:bodyPr/>
          <a:lstStyle/>
          <a:p>
            <a:fld id="{D3CEFB91-0E46-0049-83A0-416CE6334971}" type="slidenum">
              <a:rPr lang="en-US" smtClean="0">
                <a:solidFill>
                  <a:schemeClr val="bg1"/>
                </a:solidFill>
                <a:latin typeface="OfficinaSansITCStd Book"/>
                <a:cs typeface="OfficinaSansITCStd Book"/>
              </a:rPr>
              <a:t>36</a:t>
            </a:fld>
            <a:endParaRPr lang="en-US" dirty="0">
              <a:solidFill>
                <a:schemeClr val="bg1"/>
              </a:solidFill>
              <a:latin typeface="OfficinaSansITCStd Book"/>
              <a:cs typeface="OfficinaSansITCStd Book"/>
            </a:endParaRPr>
          </a:p>
        </p:txBody>
      </p:sp>
    </p:spTree>
    <p:extLst>
      <p:ext uri="{BB962C8B-B14F-4D97-AF65-F5344CB8AC3E}">
        <p14:creationId xmlns:p14="http://schemas.microsoft.com/office/powerpoint/2010/main" val="385919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09412" rtl="0" eaLnBrk="1" fontAlgn="auto" latinLnBrk="0" hangingPunct="1">
              <a:lnSpc>
                <a:spcPct val="100000"/>
              </a:lnSpc>
              <a:spcBef>
                <a:spcPts val="0"/>
              </a:spcBef>
              <a:spcAft>
                <a:spcPts val="0"/>
              </a:spcAft>
              <a:buClrTx/>
              <a:buSzTx/>
              <a:buFontTx/>
              <a:buNone/>
              <a:tabLst/>
              <a:defRPr/>
            </a:pPr>
            <a:fld id="{D3CEFB91-0E46-0049-83A0-416CE6334971}" type="slidenum">
              <a:rPr kumimoji="0" lang="en-US" sz="1200" b="0" i="0" u="none" strike="noStrike" kern="1200" cap="none" spc="0" normalizeH="0" baseline="0" noProof="0" smtClean="0">
                <a:ln>
                  <a:noFill/>
                </a:ln>
                <a:solidFill>
                  <a:prstClr val="white"/>
                </a:solidFill>
                <a:effectLst/>
                <a:uLnTx/>
                <a:uFillTx/>
                <a:latin typeface="OfficinaSansITCStd Book"/>
                <a:ea typeface="+mn-ea"/>
                <a:cs typeface="OfficinaSansITCStd Book"/>
              </a:rPr>
              <a:pPr marL="0" marR="0" lvl="0" indent="0" algn="r" defTabSz="509412"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OfficinaSansITCStd Book"/>
              <a:ea typeface="+mn-ea"/>
              <a:cs typeface="OfficinaSansITCStd Book"/>
            </a:endParaRPr>
          </a:p>
        </p:txBody>
      </p:sp>
    </p:spTree>
    <p:extLst>
      <p:ext uri="{BB962C8B-B14F-4D97-AF65-F5344CB8AC3E}">
        <p14:creationId xmlns:p14="http://schemas.microsoft.com/office/powerpoint/2010/main" val="180292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w/ Tex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444500" y="619125"/>
            <a:ext cx="4673600" cy="742950"/>
          </a:xfrm>
          <a:prstGeom prst="rect">
            <a:avLst/>
          </a:prstGeom>
        </p:spPr>
        <p:txBody>
          <a:bodyPr vert="horz"/>
          <a:lstStyle>
            <a:lvl1pPr marL="0" indent="0">
              <a:buNone/>
              <a:defRPr sz="4000" b="1" baseline="0">
                <a:solidFill>
                  <a:srgbClr val="142958"/>
                </a:solidFill>
                <a:latin typeface="Arial Narrow" panose="020B0606020202030204" pitchFamily="34" charset="0"/>
                <a:cs typeface="Arial Narrow" panose="020B0606020202030204" pitchFamily="34" charset="0"/>
              </a:defRPr>
            </a:lvl1pPr>
          </a:lstStyle>
          <a:p>
            <a:pPr lvl="0"/>
            <a:r>
              <a:rPr lang="en-US" dirty="0"/>
              <a:t>ECE OVERVIEW</a:t>
            </a:r>
          </a:p>
        </p:txBody>
      </p:sp>
      <p:sp>
        <p:nvSpPr>
          <p:cNvPr id="5" name="Text Placeholder 4"/>
          <p:cNvSpPr>
            <a:spLocks noGrp="1"/>
          </p:cNvSpPr>
          <p:nvPr>
            <p:ph type="body" sz="quarter" idx="11" hasCustomPrompt="1"/>
          </p:nvPr>
        </p:nvSpPr>
        <p:spPr>
          <a:xfrm>
            <a:off x="444500" y="1387191"/>
            <a:ext cx="4673600" cy="327310"/>
          </a:xfrm>
          <a:prstGeom prst="rect">
            <a:avLst/>
          </a:prstGeom>
        </p:spPr>
        <p:txBody>
          <a:bodyPr vert="horz"/>
          <a:lstStyle>
            <a:lvl1pPr marL="0" indent="0">
              <a:buNone/>
              <a:defRPr sz="1700" baseline="0">
                <a:solidFill>
                  <a:srgbClr val="F16322"/>
                </a:solidFill>
                <a:latin typeface="Droid Sans" panose="020B0606030804020204" pitchFamily="34" charset="0"/>
                <a:ea typeface="Droid Sans" panose="020B0606030804020204" pitchFamily="34" charset="0"/>
                <a:cs typeface="Droid Sans" panose="020B0606030804020204" pitchFamily="34" charset="0"/>
              </a:defRPr>
            </a:lvl1pPr>
          </a:lstStyle>
          <a:p>
            <a:pPr lvl="0"/>
            <a:r>
              <a:rPr lang="en-US" dirty="0"/>
              <a:t>Brad Petersen</a:t>
            </a:r>
          </a:p>
        </p:txBody>
      </p:sp>
      <p:sp>
        <p:nvSpPr>
          <p:cNvPr id="8" name="Text Placeholder 7"/>
          <p:cNvSpPr>
            <a:spLocks noGrp="1"/>
          </p:cNvSpPr>
          <p:nvPr>
            <p:ph type="body" sz="quarter" idx="12" hasCustomPrompt="1"/>
          </p:nvPr>
        </p:nvSpPr>
        <p:spPr>
          <a:xfrm>
            <a:off x="444500" y="1620796"/>
            <a:ext cx="4673600" cy="250908"/>
          </a:xfrm>
          <a:prstGeom prst="rect">
            <a:avLst/>
          </a:prstGeom>
        </p:spPr>
        <p:txBody>
          <a:bodyPr vert="horz"/>
          <a:lstStyle>
            <a:lvl1pPr marL="0" indent="0">
              <a:buNone/>
              <a:defRPr sz="1200" b="0" i="0" baseline="0">
                <a:solidFill>
                  <a:srgbClr val="F16322"/>
                </a:solidFill>
                <a:latin typeface="Droid Sans" panose="020B0606030804020204" pitchFamily="34" charset="0"/>
                <a:ea typeface="Droid Sans" panose="020B0606030804020204" pitchFamily="34" charset="0"/>
                <a:cs typeface="Droid Sans" panose="020B0606030804020204" pitchFamily="34" charset="0"/>
              </a:defRPr>
            </a:lvl1pPr>
          </a:lstStyle>
          <a:p>
            <a:pPr lvl="0"/>
            <a:r>
              <a:rPr lang="en-US" dirty="0"/>
              <a:t>Director of Communications</a:t>
            </a:r>
          </a:p>
        </p:txBody>
      </p:sp>
    </p:spTree>
    <p:extLst>
      <p:ext uri="{BB962C8B-B14F-4D97-AF65-F5344CB8AC3E}">
        <p14:creationId xmlns:p14="http://schemas.microsoft.com/office/powerpoint/2010/main" val="179746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92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ary Slide w/Text">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444500" y="731519"/>
            <a:ext cx="4673600" cy="630555"/>
          </a:xfrm>
          <a:prstGeom prst="rect">
            <a:avLst/>
          </a:prstGeom>
        </p:spPr>
        <p:txBody>
          <a:bodyPr vert="horz"/>
          <a:lstStyle>
            <a:lvl1pPr marL="0" indent="0">
              <a:buNone/>
              <a:defRPr sz="3200" b="1" i="0"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4" name="Text Placeholder 7"/>
          <p:cNvSpPr>
            <a:spLocks noGrp="1"/>
          </p:cNvSpPr>
          <p:nvPr>
            <p:ph type="body" sz="quarter" idx="12" hasCustomPrompt="1"/>
          </p:nvPr>
        </p:nvSpPr>
        <p:spPr>
          <a:xfrm>
            <a:off x="444500" y="1628416"/>
            <a:ext cx="9194800" cy="4602204"/>
          </a:xfrm>
          <a:prstGeom prst="rect">
            <a:avLst/>
          </a:prstGeom>
        </p:spPr>
        <p:txBody>
          <a:bodyPr vert="horz"/>
          <a:lstStyle>
            <a:lvl1pPr marL="0" indent="0">
              <a:buNone/>
              <a:defRPr sz="2400" b="0" i="0" baseline="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stStyle>
          <a:p>
            <a:pPr lvl="0"/>
            <a:r>
              <a:rPr lang="en-US" dirty="0"/>
              <a:t>Body text</a:t>
            </a:r>
          </a:p>
        </p:txBody>
      </p:sp>
    </p:spTree>
    <p:extLst>
      <p:ext uri="{BB962C8B-B14F-4D97-AF65-F5344CB8AC3E}">
        <p14:creationId xmlns:p14="http://schemas.microsoft.com/office/powerpoint/2010/main" val="1278340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Slide w/Bullets">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444500" y="990600"/>
            <a:ext cx="4673600" cy="742950"/>
          </a:xfrm>
          <a:prstGeom prst="rect">
            <a:avLst/>
          </a:prstGeom>
        </p:spPr>
        <p:txBody>
          <a:bodyPr vert="horz"/>
          <a:lstStyle>
            <a:lvl1pPr marL="0" indent="0">
              <a:buNone/>
              <a:defRPr sz="3200" b="1"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11" name="Text Placeholder 10"/>
          <p:cNvSpPr>
            <a:spLocks noGrp="1"/>
          </p:cNvSpPr>
          <p:nvPr>
            <p:ph type="body" sz="quarter" idx="12"/>
          </p:nvPr>
        </p:nvSpPr>
        <p:spPr>
          <a:xfrm>
            <a:off x="444500" y="1917700"/>
            <a:ext cx="9245600" cy="4826000"/>
          </a:xfrm>
          <a:prstGeom prst="rect">
            <a:avLst/>
          </a:prstGeom>
        </p:spPr>
        <p:txBody>
          <a:bodyPr vert="horz"/>
          <a:lstStyle>
            <a:lvl1pPr marL="382059" indent="-382059">
              <a:buFont typeface="Wingdings" panose="05000000000000000000" pitchFamily="2" charset="2"/>
              <a:buChar char="§"/>
              <a:defRPr sz="2400" b="0" i="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vl2pPr>
              <a:defRPr sz="2000" b="0" i="0">
                <a:solidFill>
                  <a:srgbClr val="002060"/>
                </a:solidFill>
                <a:latin typeface="Droid Sans" panose="020B0606030804020204" pitchFamily="34" charset="0"/>
                <a:ea typeface="Droid Sans" panose="020B0606030804020204" pitchFamily="34" charset="0"/>
                <a:cs typeface="Droid Sans" panose="020B0606030804020204" pitchFamily="34" charset="0"/>
              </a:defRPr>
            </a:lvl2pPr>
            <a:lvl3pPr>
              <a:defRPr sz="1800" b="0" i="0">
                <a:solidFill>
                  <a:srgbClr val="002060"/>
                </a:solidFill>
                <a:latin typeface="Droid Sans" panose="020B0606030804020204" pitchFamily="34" charset="0"/>
                <a:ea typeface="Droid Sans" panose="020B0606030804020204" pitchFamily="34" charset="0"/>
                <a:cs typeface="Droid Sans" panose="020B0606030804020204" pitchFamily="34" charset="0"/>
              </a:defRPr>
            </a:lvl3pPr>
            <a:lvl4pPr>
              <a:defRPr sz="1600" b="0" i="0">
                <a:solidFill>
                  <a:srgbClr val="002060"/>
                </a:solidFill>
                <a:latin typeface="Droid Sans" panose="020B0606030804020204" pitchFamily="34" charset="0"/>
                <a:ea typeface="Droid Sans" panose="020B0606030804020204" pitchFamily="34" charset="0"/>
                <a:cs typeface="Droid Sans" panose="020B0606030804020204" pitchFamily="34" charset="0"/>
              </a:defRPr>
            </a:lvl4pPr>
            <a:lvl5pPr>
              <a:defRPr b="0" i="0">
                <a:solidFill>
                  <a:srgbClr val="002060"/>
                </a:solidFill>
                <a:latin typeface="Droid Sans" panose="020B0606030804020204" pitchFamily="34" charset="0"/>
                <a:ea typeface="Droid Sans" panose="020B0606030804020204" pitchFamily="34" charset="0"/>
                <a:cs typeface="Droid Sans" panose="020B06060308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3774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ondary Slide w/Text &amp; Media">
    <p:spTree>
      <p:nvGrpSpPr>
        <p:cNvPr id="1" name=""/>
        <p:cNvGrpSpPr/>
        <p:nvPr/>
      </p:nvGrpSpPr>
      <p:grpSpPr>
        <a:xfrm>
          <a:off x="0" y="0"/>
          <a:ext cx="0" cy="0"/>
          <a:chOff x="0" y="0"/>
          <a:chExt cx="0" cy="0"/>
        </a:xfrm>
      </p:grpSpPr>
      <p:sp>
        <p:nvSpPr>
          <p:cNvPr id="2" name="Text Placeholder 2"/>
          <p:cNvSpPr>
            <a:spLocks noGrp="1"/>
          </p:cNvSpPr>
          <p:nvPr>
            <p:ph type="body" sz="quarter" idx="10" hasCustomPrompt="1"/>
          </p:nvPr>
        </p:nvSpPr>
        <p:spPr>
          <a:xfrm>
            <a:off x="444500" y="619125"/>
            <a:ext cx="4673600" cy="742950"/>
          </a:xfrm>
          <a:prstGeom prst="rect">
            <a:avLst/>
          </a:prstGeom>
        </p:spPr>
        <p:txBody>
          <a:bodyPr vert="horz"/>
          <a:lstStyle>
            <a:lvl1pPr marL="0" indent="0">
              <a:buNone/>
              <a:defRPr sz="3200" b="1" baseline="0">
                <a:solidFill>
                  <a:srgbClr val="142958"/>
                </a:solidFill>
                <a:latin typeface="Arial Narrow" panose="020B0606020202030204" pitchFamily="34" charset="0"/>
                <a:cs typeface="Arial Narrow" panose="020B0606020202030204" pitchFamily="34" charset="0"/>
              </a:defRPr>
            </a:lvl1pPr>
          </a:lstStyle>
          <a:p>
            <a:pPr lvl="0"/>
            <a:r>
              <a:rPr lang="en-US" dirty="0"/>
              <a:t>TITLE OF SLIDE</a:t>
            </a:r>
          </a:p>
        </p:txBody>
      </p:sp>
      <p:sp>
        <p:nvSpPr>
          <p:cNvPr id="4" name="Text Placeholder 7"/>
          <p:cNvSpPr>
            <a:spLocks noGrp="1"/>
          </p:cNvSpPr>
          <p:nvPr>
            <p:ph type="body" sz="quarter" idx="12" hasCustomPrompt="1"/>
          </p:nvPr>
        </p:nvSpPr>
        <p:spPr>
          <a:xfrm>
            <a:off x="444500" y="1608096"/>
            <a:ext cx="5956300" cy="4602204"/>
          </a:xfrm>
          <a:prstGeom prst="rect">
            <a:avLst/>
          </a:prstGeom>
        </p:spPr>
        <p:txBody>
          <a:bodyPr vert="horz"/>
          <a:lstStyle>
            <a:lvl1pPr marL="0" indent="0">
              <a:buNone/>
              <a:defRPr sz="2000" b="0" i="0" baseline="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stStyle>
          <a:p>
            <a:pPr lvl="0"/>
            <a:r>
              <a:rPr lang="en-US" dirty="0"/>
              <a:t>Body Text</a:t>
            </a:r>
          </a:p>
        </p:txBody>
      </p:sp>
      <p:sp>
        <p:nvSpPr>
          <p:cNvPr id="10" name="Content Placeholder 9"/>
          <p:cNvSpPr>
            <a:spLocks noGrp="1"/>
          </p:cNvSpPr>
          <p:nvPr>
            <p:ph sz="quarter" idx="13" hasCustomPrompt="1"/>
          </p:nvPr>
        </p:nvSpPr>
        <p:spPr>
          <a:xfrm>
            <a:off x="6642100" y="1608096"/>
            <a:ext cx="2962448" cy="4602204"/>
          </a:xfrm>
          <a:prstGeom prst="rect">
            <a:avLst/>
          </a:prstGeom>
        </p:spPr>
        <p:txBody>
          <a:bodyPr vert="horz"/>
          <a:lstStyle>
            <a:lvl1pPr marL="0" indent="0" algn="ctr">
              <a:buNone/>
              <a:defRPr sz="1800" baseline="0"/>
            </a:lvl1pPr>
          </a:lstStyle>
          <a:p>
            <a:pPr lvl="0"/>
            <a:r>
              <a:rPr lang="en-US" dirty="0"/>
              <a:t>Click proper below image </a:t>
            </a:r>
          </a:p>
          <a:p>
            <a:pPr lvl="0"/>
            <a:r>
              <a:rPr lang="en-US" dirty="0"/>
              <a:t>to insert media</a:t>
            </a:r>
          </a:p>
        </p:txBody>
      </p:sp>
    </p:spTree>
    <p:extLst>
      <p:ext uri="{BB962C8B-B14F-4D97-AF65-F5344CB8AC3E}">
        <p14:creationId xmlns:p14="http://schemas.microsoft.com/office/powerpoint/2010/main" val="353166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ondary Slid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32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364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emf"/><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master_bluesideba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7400"/>
            <a:ext cx="101600" cy="1041400"/>
          </a:xfrm>
          <a:prstGeom prst="rect">
            <a:avLst/>
          </a:prstGeom>
        </p:spPr>
      </p:pic>
      <p:pic>
        <p:nvPicPr>
          <p:cNvPr id="6" name="Picture 5" descr="master_bottom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19600"/>
            <a:ext cx="10058400" cy="3352800"/>
          </a:xfrm>
          <a:prstGeom prst="rect">
            <a:avLst/>
          </a:prstGeom>
        </p:spPr>
      </p:pic>
      <p:pic>
        <p:nvPicPr>
          <p:cNvPr id="7" name="Picture 6" descr="Cover_BuildingCrop.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23" y="2880073"/>
            <a:ext cx="10100798" cy="1501652"/>
          </a:xfrm>
          <a:prstGeom prst="rect">
            <a:avLst/>
          </a:prstGeom>
        </p:spPr>
      </p:pic>
    </p:spTree>
    <p:extLst>
      <p:ext uri="{BB962C8B-B14F-4D97-AF65-F5344CB8AC3E}">
        <p14:creationId xmlns:p14="http://schemas.microsoft.com/office/powerpoint/2010/main" val="2550756441"/>
      </p:ext>
    </p:extLst>
  </p:cSld>
  <p:clrMap bg1="lt1" tx1="dk1" bg2="lt2" tx2="dk2" accent1="accent1" accent2="accent2" accent3="accent3" accent4="accent4" accent5="accent5" accent6="accent6" hlink="hlink" folHlink="folHlink"/>
  <p:sldLayoutIdLst>
    <p:sldLayoutId id="2147483663" r:id="rId1"/>
    <p:sldLayoutId id="2147483667" r:id="rId2"/>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2nd_bottom.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985000"/>
            <a:ext cx="10058400" cy="800100"/>
          </a:xfrm>
          <a:prstGeom prst="rect">
            <a:avLst/>
          </a:prstGeom>
        </p:spPr>
      </p:pic>
    </p:spTree>
    <p:extLst>
      <p:ext uri="{BB962C8B-B14F-4D97-AF65-F5344CB8AC3E}">
        <p14:creationId xmlns:p14="http://schemas.microsoft.com/office/powerpoint/2010/main" val="3527328028"/>
      </p:ext>
    </p:extLst>
  </p:cSld>
  <p:clrMap bg1="lt1" tx1="dk1" bg2="lt2" tx2="dk2" accent1="accent1" accent2="accent2" accent3="accent3" accent4="accent4" accent5="accent5" accent6="accent6" hlink="hlink" folHlink="folHlink"/>
  <p:sldLayoutIdLst>
    <p:sldLayoutId id="2147483670" r:id="rId1"/>
    <p:sldLayoutId id="2147483666" r:id="rId2"/>
    <p:sldLayoutId id="2147483669" r:id="rId3"/>
    <p:sldLayoutId id="2147483668" r:id="rId4"/>
    <p:sldLayoutId id="2147483671" r:id="rId5"/>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fliflet@illinois.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schuh4@illinois.edu" TargetMode="External"/><Relationship Id="rId4" Type="http://schemas.openxmlformats.org/officeDocument/2006/relationships/hyperlink" Target="mailto:vgruev@illinois.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courses.engr.illinois.edu/ece445/guidelines/proposal.asp" TargetMode="External"/><Relationship Id="rId2" Type="http://schemas.openxmlformats.org/officeDocument/2006/relationships/hyperlink" Target="https://courses.engr.illinois.edu/ece445/pace/my-project.asp"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courses.engr.illinois.edu/ece445/calendar.asp"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444499" y="393215"/>
            <a:ext cx="8889506" cy="742950"/>
          </a:xfrm>
          <a:prstGeom prst="rect">
            <a:avLst/>
          </a:prstGeom>
        </p:spPr>
        <p:txBody>
          <a:bodyPr vert="horz"/>
          <a:lstStyle>
            <a:lvl1pPr marL="0" indent="0" algn="l" defTabSz="509412" rtl="0" eaLnBrk="1" latinLnBrk="0" hangingPunct="1">
              <a:spcBef>
                <a:spcPct val="20000"/>
              </a:spcBef>
              <a:buFont typeface="Arial"/>
              <a:buNone/>
              <a:defRPr sz="4000" kern="1200" baseline="0">
                <a:solidFill>
                  <a:srgbClr val="142958"/>
                </a:solidFill>
                <a:latin typeface="Vinyl OT Regular"/>
                <a:ea typeface="+mn-ea"/>
                <a:cs typeface="Vinyl OT Regular"/>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dirty="0">
                <a:latin typeface="Arial Narrow" panose="020B0606020202030204" pitchFamily="34" charset="0"/>
              </a:rPr>
              <a:t>ECE 445 Overview and RFA Process</a:t>
            </a:r>
          </a:p>
        </p:txBody>
      </p:sp>
      <p:sp>
        <p:nvSpPr>
          <p:cNvPr id="9" name="Text Placeholder 4"/>
          <p:cNvSpPr txBox="1">
            <a:spLocks/>
          </p:cNvSpPr>
          <p:nvPr/>
        </p:nvSpPr>
        <p:spPr>
          <a:xfrm>
            <a:off x="444500" y="1162513"/>
            <a:ext cx="5398160" cy="1538889"/>
          </a:xfrm>
          <a:prstGeom prst="rect">
            <a:avLst/>
          </a:prstGeom>
        </p:spPr>
        <p:txBody>
          <a:bodyPr vert="horz"/>
          <a:lstStyle>
            <a:lvl1pPr marL="0" indent="0" algn="l" defTabSz="509412" rtl="0" eaLnBrk="1" latinLnBrk="0" hangingPunct="1">
              <a:spcBef>
                <a:spcPct val="20000"/>
              </a:spcBef>
              <a:buFont typeface="Arial"/>
              <a:buNone/>
              <a:defRPr sz="1700" kern="1200" baseline="0">
                <a:solidFill>
                  <a:srgbClr val="F16322"/>
                </a:solidFill>
                <a:latin typeface="OfficinaSansITCStd Bold"/>
                <a:ea typeface="+mn-ea"/>
                <a:cs typeface="OfficinaSansITCStd Bold"/>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pc="10" dirty="0">
                <a:latin typeface="Droid Sans" panose="020B0606030804020204" pitchFamily="34" charset="0"/>
                <a:ea typeface="Droid Sans" panose="020B0606030804020204" pitchFamily="34" charset="0"/>
                <a:cs typeface="Droid Sans" panose="020B0606030804020204" pitchFamily="34" charset="0"/>
              </a:rPr>
              <a:t>Prof. Arne Fliflet (</a:t>
            </a:r>
            <a:r>
              <a:rPr lang="en-US" spc="10" dirty="0">
                <a:latin typeface="Droid Sans" panose="020B0606030804020204" pitchFamily="34" charset="0"/>
                <a:ea typeface="Droid Sans" panose="020B0606030804020204" pitchFamily="34" charset="0"/>
                <a:cs typeface="Droid Sans" panose="020B0606030804020204" pitchFamily="34" charset="0"/>
                <a:hlinkClick r:id="rId3"/>
              </a:rPr>
              <a:t>afliflet@illinois.edu</a:t>
            </a:r>
            <a:r>
              <a:rPr lang="en-US" spc="10" dirty="0">
                <a:latin typeface="Droid Sans" panose="020B0606030804020204" pitchFamily="34" charset="0"/>
                <a:ea typeface="Droid Sans" panose="020B0606030804020204" pitchFamily="34" charset="0"/>
                <a:cs typeface="Droid Sans" panose="020B0606030804020204" pitchFamily="34" charset="0"/>
              </a:rPr>
              <a:t>)</a:t>
            </a:r>
          </a:p>
          <a:p>
            <a:r>
              <a:rPr lang="en-US" spc="10" dirty="0">
                <a:latin typeface="Droid Sans" panose="020B0606030804020204" pitchFamily="34" charset="0"/>
                <a:ea typeface="Droid Sans" panose="020B0606030804020204" pitchFamily="34" charset="0"/>
                <a:cs typeface="Droid Sans" panose="020B0606030804020204" pitchFamily="34" charset="0"/>
              </a:rPr>
              <a:t>Prof. Viktor Gruev(  </a:t>
            </a:r>
            <a:r>
              <a:rPr lang="en-US" spc="10" dirty="0">
                <a:latin typeface="Droid Sans" panose="020B0606030804020204" pitchFamily="34" charset="0"/>
                <a:ea typeface="Droid Sans" panose="020B0606030804020204" pitchFamily="34" charset="0"/>
                <a:cs typeface="Droid Sans" panose="020B0606030804020204" pitchFamily="34" charset="0"/>
                <a:hlinkClick r:id="rId4"/>
              </a:rPr>
              <a:t>vgruev@illinois.edu</a:t>
            </a:r>
            <a:r>
              <a:rPr lang="en-US" spc="10" dirty="0">
                <a:latin typeface="Droid Sans" panose="020B0606030804020204" pitchFamily="34" charset="0"/>
                <a:ea typeface="Droid Sans" panose="020B0606030804020204" pitchFamily="34" charset="0"/>
                <a:cs typeface="Droid Sans" panose="020B0606030804020204" pitchFamily="34" charset="0"/>
              </a:rPr>
              <a:t>)</a:t>
            </a:r>
          </a:p>
          <a:p>
            <a:r>
              <a:rPr lang="en-US" spc="10" dirty="0">
                <a:latin typeface="Droid Sans" panose="020B0606030804020204" pitchFamily="34" charset="0"/>
                <a:ea typeface="Droid Sans" panose="020B0606030804020204" pitchFamily="34" charset="0"/>
                <a:cs typeface="Droid Sans" panose="020B0606030804020204" pitchFamily="34" charset="0"/>
              </a:rPr>
              <a:t>Prof. Jonathan Schuh (</a:t>
            </a:r>
            <a:r>
              <a:rPr lang="en-US" spc="10" dirty="0">
                <a:latin typeface="Droid Sans" panose="020B0606030804020204" pitchFamily="34" charset="0"/>
                <a:ea typeface="Droid Sans" panose="020B0606030804020204" pitchFamily="34" charset="0"/>
                <a:cs typeface="Droid Sans" panose="020B0606030804020204" pitchFamily="34" charset="0"/>
                <a:hlinkClick r:id="rId5"/>
              </a:rPr>
              <a:t>schuh4@illinois.edu</a:t>
            </a:r>
            <a:r>
              <a:rPr lang="en-US" spc="10" dirty="0">
                <a:latin typeface="Droid Sans" panose="020B0606030804020204" pitchFamily="34" charset="0"/>
                <a:ea typeface="Droid Sans" panose="020B0606030804020204" pitchFamily="34" charset="0"/>
                <a:cs typeface="Droid Sans" panose="020B0606030804020204" pitchFamily="34" charset="0"/>
              </a:rPr>
              <a:t>)</a:t>
            </a:r>
          </a:p>
          <a:p>
            <a:endParaRPr lang="en-US" spc="10" dirty="0">
              <a:latin typeface="Droid Sans" panose="020B0606030804020204" pitchFamily="34" charset="0"/>
              <a:ea typeface="Droid Sans" panose="020B0606030804020204" pitchFamily="34" charset="0"/>
              <a:cs typeface="Droid Sans" panose="020B0606030804020204" pitchFamily="34" charset="0"/>
            </a:endParaRPr>
          </a:p>
        </p:txBody>
      </p:sp>
    </p:spTree>
    <p:extLst>
      <p:ext uri="{BB962C8B-B14F-4D97-AF65-F5344CB8AC3E}">
        <p14:creationId xmlns:p14="http://schemas.microsoft.com/office/powerpoint/2010/main" val="1455948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p:cNvSpPr>
          <p:nvPr>
            <p:ph/>
          </p:nvPr>
        </p:nvSpPr>
        <p:spPr>
          <a:xfrm>
            <a:off x="444600" y="199794"/>
            <a:ext cx="7699680" cy="741960"/>
          </a:xfrm>
          <a:prstGeom prst="rect">
            <a:avLst/>
          </a:prstGeom>
          <a:noFill/>
          <a:ln w="0">
            <a:noFill/>
          </a:ln>
        </p:spPr>
        <p:txBody>
          <a:bodyPr lIns="90000" tIns="45000" rIns="90000" bIns="45000" anchor="t">
            <a:noAutofit/>
          </a:bodyPr>
          <a:lstStyle/>
          <a:p>
            <a:pPr>
              <a:lnSpc>
                <a:spcPct val="90000"/>
              </a:lnSpc>
              <a:spcBef>
                <a:spcPts val="1001"/>
              </a:spcBef>
              <a:buNone/>
              <a:tabLst>
                <a:tab pos="0" algn="l"/>
              </a:tabLst>
            </a:pPr>
            <a:r>
              <a:rPr lang="en-US" sz="4000" b="1" strike="noStrike" spc="-1" dirty="0">
                <a:solidFill>
                  <a:srgbClr val="142958"/>
                </a:solidFill>
                <a:latin typeface="Arial Narrow"/>
                <a:ea typeface="DejaVu Sans"/>
              </a:rPr>
              <a:t>Importance of the RFA</a:t>
            </a:r>
            <a:endParaRPr lang="en-US" sz="4000" b="0" strike="noStrike" spc="-1" dirty="0">
              <a:latin typeface="Arial"/>
            </a:endParaRPr>
          </a:p>
        </p:txBody>
      </p:sp>
      <p:sp>
        <p:nvSpPr>
          <p:cNvPr id="195" name="PlaceHolder 2"/>
          <p:cNvSpPr>
            <a:spLocks noGrp="1"/>
          </p:cNvSpPr>
          <p:nvPr>
            <p:ph/>
          </p:nvPr>
        </p:nvSpPr>
        <p:spPr>
          <a:xfrm>
            <a:off x="406440" y="1123200"/>
            <a:ext cx="9244440" cy="5707446"/>
          </a:xfrm>
          <a:prstGeom prst="rect">
            <a:avLst/>
          </a:prstGeom>
          <a:noFill/>
          <a:ln w="0">
            <a:noFill/>
          </a:ln>
        </p:spPr>
        <p:txBody>
          <a:bodyPr lIns="90000" tIns="45000" rIns="90000" bIns="45000" anchor="t">
            <a:noAutofit/>
          </a:bodyPr>
          <a:lstStyle/>
          <a:p>
            <a:pPr marL="381960" indent="-381960">
              <a:lnSpc>
                <a:spcPct val="90000"/>
              </a:lnSpc>
              <a:spcBef>
                <a:spcPts val="1001"/>
              </a:spcBef>
              <a:buClr>
                <a:srgbClr val="002060"/>
              </a:buClr>
              <a:buFont typeface="Wingdings" charset="2"/>
              <a:buChar char=""/>
            </a:pPr>
            <a:r>
              <a:rPr lang="en-US" sz="2800" b="0" strike="noStrike" spc="-1" dirty="0">
                <a:solidFill>
                  <a:srgbClr val="002060"/>
                </a:solidFill>
                <a:latin typeface="Droid Sans"/>
                <a:ea typeface="Droid Sans"/>
              </a:rPr>
              <a:t>The RFA sets the goal to work on during the semester</a:t>
            </a:r>
            <a:endParaRPr lang="en-US" sz="2800" b="0" strike="noStrike" spc="-1" dirty="0">
              <a:latin typeface="Arial"/>
            </a:endParaRPr>
          </a:p>
          <a:p>
            <a:pPr marL="381960" indent="-381960">
              <a:lnSpc>
                <a:spcPct val="90000"/>
              </a:lnSpc>
              <a:spcBef>
                <a:spcPts val="1001"/>
              </a:spcBef>
              <a:buClr>
                <a:srgbClr val="002060"/>
              </a:buClr>
              <a:buFont typeface="Wingdings" charset="2"/>
              <a:buChar char=""/>
            </a:pPr>
            <a:r>
              <a:rPr lang="en-US" sz="2400" b="0" strike="noStrike" spc="-1" dirty="0">
                <a:solidFill>
                  <a:srgbClr val="002060"/>
                </a:solidFill>
                <a:latin typeface="Droid Sans"/>
                <a:ea typeface="Droid Sans"/>
              </a:rPr>
              <a:t>Getting project approved early will give you extra time to design, build and research</a:t>
            </a:r>
            <a:endParaRPr lang="en-US" sz="2400" b="0" strike="noStrike" spc="-1" dirty="0">
              <a:latin typeface="Arial"/>
            </a:endParaRPr>
          </a:p>
          <a:p>
            <a:pPr marL="381960" indent="-381960">
              <a:lnSpc>
                <a:spcPct val="90000"/>
              </a:lnSpc>
              <a:spcBef>
                <a:spcPts val="1001"/>
              </a:spcBef>
              <a:buClr>
                <a:srgbClr val="002060"/>
              </a:buClr>
              <a:buFont typeface="Wingdings" charset="2"/>
              <a:buChar char=""/>
            </a:pPr>
            <a:r>
              <a:rPr lang="en-US" sz="2400" b="0" strike="noStrike" spc="-1" dirty="0">
                <a:solidFill>
                  <a:srgbClr val="002060"/>
                </a:solidFill>
                <a:latin typeface="Droid Sans"/>
                <a:ea typeface="Droid Sans"/>
              </a:rPr>
              <a:t>Defining the right scope in the RFA will help you balance work and life during the stressful semester</a:t>
            </a:r>
            <a:endParaRPr lang="en-US" sz="2400" b="0" strike="noStrike" spc="-1" dirty="0">
              <a:latin typeface="Arial"/>
            </a:endParaRPr>
          </a:p>
          <a:p>
            <a:pPr marL="381960" indent="-381960">
              <a:lnSpc>
                <a:spcPct val="90000"/>
              </a:lnSpc>
              <a:spcBef>
                <a:spcPts val="1001"/>
              </a:spcBef>
              <a:buClr>
                <a:srgbClr val="002060"/>
              </a:buClr>
              <a:buFont typeface="Wingdings" charset="2"/>
              <a:buChar char=""/>
            </a:pPr>
            <a:r>
              <a:rPr lang="en-US" sz="2400" b="0" strike="noStrike" spc="-1" dirty="0">
                <a:solidFill>
                  <a:srgbClr val="002060"/>
                </a:solidFill>
                <a:latin typeface="Droid Sans"/>
                <a:ea typeface="Droid Sans"/>
              </a:rPr>
              <a:t>It’s the first team assignment of the course, so an opportunity to build your teamwork skills (teams of 3)</a:t>
            </a:r>
            <a:endParaRPr lang="en-US" sz="2400" b="0" strike="noStrike" spc="-1" dirty="0">
              <a:latin typeface="Arial"/>
            </a:endParaRPr>
          </a:p>
          <a:p>
            <a:pPr>
              <a:lnSpc>
                <a:spcPct val="100000"/>
              </a:lnSpc>
              <a:buNone/>
            </a:pPr>
            <a:endParaRPr lang="en-US" sz="2400" b="0" strike="noStrike" spc="-1" dirty="0">
              <a:latin typeface="Arial"/>
            </a:endParaRPr>
          </a:p>
          <a:p>
            <a:pPr>
              <a:lnSpc>
                <a:spcPct val="100000"/>
              </a:lnSpc>
              <a:buNone/>
            </a:pPr>
            <a:endParaRPr lang="en-US" sz="2400" b="0" strike="noStrike" spc="-1" dirty="0">
              <a:latin typeface="Arial"/>
            </a:endParaRPr>
          </a:p>
        </p:txBody>
      </p:sp>
      <p:pic>
        <p:nvPicPr>
          <p:cNvPr id="196" name="Picture 29" descr="A picture containing screenshot&#10;&#10;Description automatically generated"/>
          <p:cNvPicPr/>
          <p:nvPr/>
        </p:nvPicPr>
        <p:blipFill>
          <a:blip r:embed="rId2"/>
          <a:stretch/>
        </p:blipFill>
        <p:spPr>
          <a:xfrm>
            <a:off x="1019520" y="4907160"/>
            <a:ext cx="8018280" cy="174204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p:cNvSpPr>
          <p:nvPr>
            <p:ph/>
          </p:nvPr>
        </p:nvSpPr>
        <p:spPr>
          <a:xfrm>
            <a:off x="406440" y="213162"/>
            <a:ext cx="9058908" cy="1240499"/>
          </a:xfrm>
          <a:prstGeom prst="rect">
            <a:avLst/>
          </a:prstGeom>
          <a:noFill/>
          <a:ln w="0">
            <a:noFill/>
          </a:ln>
        </p:spPr>
        <p:txBody>
          <a:bodyPr lIns="90000" tIns="45000" rIns="90000" bIns="45000" anchor="t">
            <a:noAutofit/>
          </a:bodyPr>
          <a:lstStyle/>
          <a:p>
            <a:pPr algn="ctr">
              <a:lnSpc>
                <a:spcPct val="90000"/>
              </a:lnSpc>
              <a:spcBef>
                <a:spcPts val="1001"/>
              </a:spcBef>
              <a:buNone/>
              <a:tabLst>
                <a:tab pos="0" algn="l"/>
              </a:tabLst>
            </a:pPr>
            <a:r>
              <a:rPr lang="en-US" sz="3200" b="1" strike="noStrike" spc="-1" dirty="0">
                <a:solidFill>
                  <a:srgbClr val="FF0000"/>
                </a:solidFill>
                <a:latin typeface="Arial Narrow"/>
                <a:ea typeface="DejaVu Sans"/>
              </a:rPr>
              <a:t>!!!!! Consequences of lagging behind !!!!!</a:t>
            </a:r>
          </a:p>
          <a:p>
            <a:pPr algn="ctr">
              <a:lnSpc>
                <a:spcPct val="90000"/>
              </a:lnSpc>
              <a:spcBef>
                <a:spcPts val="1001"/>
              </a:spcBef>
              <a:buNone/>
              <a:tabLst>
                <a:tab pos="0" algn="l"/>
              </a:tabLst>
            </a:pPr>
            <a:r>
              <a:rPr lang="en-US" sz="3200" b="1" spc="-1" dirty="0">
                <a:solidFill>
                  <a:srgbClr val="FF0000"/>
                </a:solidFill>
                <a:latin typeface="Arial Narrow"/>
                <a:ea typeface="DejaVu Sans"/>
              </a:rPr>
              <a:t>!!!!    and r</a:t>
            </a:r>
            <a:r>
              <a:rPr lang="en-US" sz="3200" b="1" strike="noStrike" spc="-1" dirty="0">
                <a:solidFill>
                  <a:srgbClr val="FF0000"/>
                </a:solidFill>
                <a:latin typeface="Arial Narrow"/>
                <a:ea typeface="DejaVu Sans"/>
              </a:rPr>
              <a:t>esources for </a:t>
            </a:r>
            <a:r>
              <a:rPr lang="en-US" sz="3200" b="1" spc="-1" dirty="0">
                <a:solidFill>
                  <a:srgbClr val="FF0000"/>
                </a:solidFill>
                <a:latin typeface="Arial Narrow"/>
                <a:ea typeface="DejaVu Sans"/>
              </a:rPr>
              <a:t>s</a:t>
            </a:r>
            <a:r>
              <a:rPr lang="en-US" sz="3200" b="1" strike="noStrike" spc="-1" dirty="0">
                <a:solidFill>
                  <a:srgbClr val="FF0000"/>
                </a:solidFill>
                <a:latin typeface="Arial Narrow"/>
                <a:ea typeface="DejaVu Sans"/>
              </a:rPr>
              <a:t>eeking </a:t>
            </a:r>
            <a:r>
              <a:rPr lang="en-US" sz="3200" b="1" spc="-1" dirty="0">
                <a:solidFill>
                  <a:srgbClr val="FF0000"/>
                </a:solidFill>
                <a:latin typeface="Arial Narrow"/>
                <a:ea typeface="DejaVu Sans"/>
              </a:rPr>
              <a:t>h</a:t>
            </a:r>
            <a:r>
              <a:rPr lang="en-US" sz="3200" b="1" strike="noStrike" spc="-1" dirty="0">
                <a:solidFill>
                  <a:srgbClr val="FF0000"/>
                </a:solidFill>
                <a:latin typeface="Arial Narrow"/>
                <a:ea typeface="DejaVu Sans"/>
              </a:rPr>
              <a:t>elp  !!!!!</a:t>
            </a:r>
            <a:endParaRPr lang="en-US" sz="3200" b="0" strike="noStrike" spc="-1" dirty="0">
              <a:solidFill>
                <a:srgbClr val="FF0000"/>
              </a:solidFill>
              <a:latin typeface="Arial"/>
            </a:endParaRPr>
          </a:p>
        </p:txBody>
      </p:sp>
      <p:sp>
        <p:nvSpPr>
          <p:cNvPr id="198" name="PlaceHolder 2"/>
          <p:cNvSpPr>
            <a:spLocks noGrp="1"/>
          </p:cNvSpPr>
          <p:nvPr>
            <p:ph/>
          </p:nvPr>
        </p:nvSpPr>
        <p:spPr>
          <a:xfrm>
            <a:off x="406440" y="1652040"/>
            <a:ext cx="9244440" cy="4825080"/>
          </a:xfrm>
          <a:prstGeom prst="rect">
            <a:avLst/>
          </a:prstGeom>
          <a:noFill/>
          <a:ln w="0">
            <a:noFill/>
          </a:ln>
        </p:spPr>
        <p:txBody>
          <a:bodyPr lIns="90000" tIns="45000" rIns="90000" bIns="45000" anchor="t">
            <a:noAutofit/>
          </a:bodyPr>
          <a:lstStyle/>
          <a:p>
            <a:pPr marL="381960" indent="-381960">
              <a:lnSpc>
                <a:spcPct val="90000"/>
              </a:lnSpc>
              <a:spcBef>
                <a:spcPts val="1001"/>
              </a:spcBef>
              <a:buClr>
                <a:srgbClr val="002060"/>
              </a:buClr>
              <a:buFont typeface="Wingdings" charset="2"/>
              <a:buChar char=""/>
            </a:pPr>
            <a:r>
              <a:rPr lang="en-US" sz="2800" b="0" strike="noStrike" spc="-1" dirty="0">
                <a:solidFill>
                  <a:srgbClr val="002060"/>
                </a:solidFill>
                <a:latin typeface="Droid Sans"/>
                <a:ea typeface="Droid Sans"/>
              </a:rPr>
              <a:t>If you haven’t got project approved by the 3rd week…</a:t>
            </a:r>
            <a:endParaRPr lang="en-US" sz="28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Although you seem to have only lost 5/~500 points…</a:t>
            </a:r>
            <a:endParaRPr lang="en-US" sz="24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You will have little time left to get an RFA approved, and the proposal is due in the 4</a:t>
            </a:r>
            <a:r>
              <a:rPr lang="en-US" sz="2400" b="0" strike="noStrike" spc="-1" baseline="30000" dirty="0">
                <a:solidFill>
                  <a:srgbClr val="002060"/>
                </a:solidFill>
                <a:latin typeface="Droid Sans"/>
                <a:ea typeface="Droid Sans"/>
              </a:rPr>
              <a:t>th</a:t>
            </a:r>
            <a:r>
              <a:rPr lang="en-US" sz="2400" b="0" strike="noStrike" spc="-1" dirty="0">
                <a:solidFill>
                  <a:srgbClr val="002060"/>
                </a:solidFill>
                <a:latin typeface="Droid Sans"/>
                <a:ea typeface="Droid Sans"/>
              </a:rPr>
              <a:t> week, worth 25 /~500 points</a:t>
            </a:r>
            <a:endParaRPr lang="en-US" sz="24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The effect is progressive, time for later tasks will be shortened</a:t>
            </a:r>
            <a:endParaRPr lang="en-US" sz="2400" b="0" strike="noStrike" spc="-1" dirty="0">
              <a:latin typeface="Arial"/>
            </a:endParaRPr>
          </a:p>
          <a:p>
            <a:pPr>
              <a:lnSpc>
                <a:spcPct val="100000"/>
              </a:lnSpc>
              <a:buNone/>
            </a:pPr>
            <a:endParaRPr lang="en-US" sz="2400" b="0" strike="noStrike" spc="-1" dirty="0">
              <a:latin typeface="Arial"/>
            </a:endParaRPr>
          </a:p>
          <a:p>
            <a:pPr marL="381960" indent="-381960">
              <a:lnSpc>
                <a:spcPct val="90000"/>
              </a:lnSpc>
              <a:spcBef>
                <a:spcPts val="1001"/>
              </a:spcBef>
              <a:buClr>
                <a:srgbClr val="002060"/>
              </a:buClr>
              <a:buFont typeface="Wingdings" charset="2"/>
              <a:buChar char=""/>
            </a:pPr>
            <a:r>
              <a:rPr lang="en-US" sz="2800" b="0" strike="noStrike" spc="-1" dirty="0">
                <a:solidFill>
                  <a:srgbClr val="002060"/>
                </a:solidFill>
                <a:latin typeface="Droid Sans"/>
                <a:ea typeface="Droid Sans"/>
              </a:rPr>
              <a:t>If you haven’t got project approved by the 3rd week…</a:t>
            </a:r>
            <a:endParaRPr lang="en-US" sz="28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Talk to TAs and professors to clarify the scope (use office hours)</a:t>
            </a:r>
            <a:endParaRPr lang="en-US" sz="24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Talk to different project sponsors</a:t>
            </a:r>
            <a:endParaRPr lang="en-US" sz="24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Join approved teams</a:t>
            </a:r>
            <a:endParaRPr lang="en-US" sz="2400" b="0" strike="noStrike" spc="-1" dirty="0">
              <a:latin typeface="Arial"/>
            </a:endParaRPr>
          </a:p>
          <a:p>
            <a:pPr marL="685800" lvl="1" indent="-228600">
              <a:lnSpc>
                <a:spcPct val="90000"/>
              </a:lnSpc>
              <a:spcBef>
                <a:spcPts val="499"/>
              </a:spcBef>
              <a:buClr>
                <a:srgbClr val="002060"/>
              </a:buClr>
              <a:buFont typeface="Arial"/>
              <a:buChar char="•"/>
            </a:pPr>
            <a:r>
              <a:rPr lang="en-US" sz="2400" b="0" strike="noStrike" spc="-1" dirty="0">
                <a:solidFill>
                  <a:srgbClr val="002060"/>
                </a:solidFill>
                <a:latin typeface="Droid Sans"/>
                <a:ea typeface="Droid Sans"/>
              </a:rPr>
              <a:t>We will help you succeed but don’t wait until the last minute</a:t>
            </a:r>
            <a:endParaRPr lang="en-US" sz="2400" b="0" strike="noStrike" spc="-1" dirty="0">
              <a:latin typeface="Arial"/>
            </a:endParaRPr>
          </a:p>
          <a:p>
            <a:pPr>
              <a:lnSpc>
                <a:spcPct val="100000"/>
              </a:lnSpc>
              <a:buNone/>
            </a:pPr>
            <a:endParaRPr lang="en-US" sz="2400" b="0" strike="noStrike" spc="-1" dirty="0">
              <a:latin typeface="Arial"/>
            </a:endParaRPr>
          </a:p>
          <a:p>
            <a:pPr>
              <a:lnSpc>
                <a:spcPct val="100000"/>
              </a:lnSpc>
              <a:buNone/>
            </a:pPr>
            <a:endParaRPr lang="en-US" sz="2400" b="0" strike="noStrike" spc="-1" dirty="0">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p:nvPr/>
        </p:nvSpPr>
        <p:spPr>
          <a:xfrm>
            <a:off x="444600" y="1751040"/>
            <a:ext cx="9244080" cy="17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299"/>
              </a:spcBef>
              <a:buNone/>
            </a:pPr>
            <a:r>
              <a:rPr lang="en-US" sz="11500" b="1" strike="noStrike" spc="-1">
                <a:solidFill>
                  <a:srgbClr val="142958"/>
                </a:solidFill>
                <a:latin typeface="Arial Narrow"/>
                <a:ea typeface="DejaVu Sans"/>
              </a:rPr>
              <a:t>Project Ideas</a:t>
            </a:r>
            <a:endParaRPr lang="en-US" sz="11500" b="0" strike="noStrike" spc="-1">
              <a:latin typeface="Arial"/>
            </a:endParaRPr>
          </a:p>
        </p:txBody>
      </p:sp>
      <p:sp>
        <p:nvSpPr>
          <p:cNvPr id="200" name="TextShape 2"/>
          <p:cNvSpPr/>
          <p:nvPr/>
        </p:nvSpPr>
        <p:spPr>
          <a:xfrm>
            <a:off x="444600" y="3674520"/>
            <a:ext cx="9244080" cy="218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961"/>
              </a:spcBef>
              <a:buNone/>
            </a:pPr>
            <a:r>
              <a:rPr lang="en-US" sz="4800" b="0" strike="noStrike" spc="-1">
                <a:solidFill>
                  <a:srgbClr val="002060"/>
                </a:solidFill>
                <a:latin typeface="Droid Sans"/>
                <a:ea typeface="Droid Sans"/>
              </a:rPr>
              <a:t>Best Practices</a:t>
            </a:r>
            <a:endParaRPr lang="en-US" sz="4800" b="0" strike="noStrike" spc="-1">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extShape 1"/>
          <p:cNvSpPr/>
          <p:nvPr/>
        </p:nvSpPr>
        <p:spPr>
          <a:xfrm>
            <a:off x="514938" y="688815"/>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Define the Problem</a:t>
            </a:r>
            <a:endParaRPr lang="en-US" sz="4000" b="0" strike="noStrike" spc="-1" dirty="0">
              <a:latin typeface="Arial"/>
            </a:endParaRPr>
          </a:p>
          <a:p>
            <a:pPr>
              <a:lnSpc>
                <a:spcPct val="100000"/>
              </a:lnSpc>
              <a:spcBef>
                <a:spcPts val="799"/>
              </a:spcBef>
              <a:buNone/>
            </a:pPr>
            <a:r>
              <a:rPr lang="en-US" sz="1800" b="0" strike="noStrike" spc="-1" dirty="0">
                <a:solidFill>
                  <a:srgbClr val="002060"/>
                </a:solidFill>
                <a:latin typeface="Droid Sans"/>
                <a:ea typeface="Droid Sans"/>
              </a:rPr>
              <a:t>“A problem well-stated is a problem half-solved.” ~ Charles Kettering</a:t>
            </a:r>
            <a:endParaRPr lang="en-US" sz="1800" b="0" strike="noStrike" spc="-1" dirty="0">
              <a:latin typeface="Arial"/>
            </a:endParaRPr>
          </a:p>
          <a:p>
            <a:pPr>
              <a:lnSpc>
                <a:spcPct val="100000"/>
              </a:lnSpc>
              <a:spcBef>
                <a:spcPts val="799"/>
              </a:spcBef>
              <a:buNone/>
            </a:pPr>
            <a:endParaRPr lang="en-US" sz="1800" b="0" strike="noStrike" spc="-1" dirty="0">
              <a:latin typeface="Arial"/>
            </a:endParaRPr>
          </a:p>
        </p:txBody>
      </p:sp>
      <p:sp>
        <p:nvSpPr>
          <p:cNvPr id="202" name="TextShape 2"/>
          <p:cNvSpPr/>
          <p:nvPr/>
        </p:nvSpPr>
        <p:spPr>
          <a:xfrm>
            <a:off x="514938" y="1788108"/>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60">
              <a:lnSpc>
                <a:spcPct val="100000"/>
              </a:lnSpc>
              <a:spcBef>
                <a:spcPts val="479"/>
              </a:spcBef>
              <a:buNone/>
            </a:pPr>
            <a:endParaRPr lang="en-US" sz="18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Motivate your problem (i.e. why should we care?)</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Limit scope and restrict focus</a:t>
            </a:r>
            <a:endParaRPr lang="en-US" sz="2400" b="0" strike="noStrike" spc="-1" dirty="0">
              <a:latin typeface="Arial"/>
            </a:endParaRPr>
          </a:p>
          <a:p>
            <a:pPr marL="852660" lvl="1" indent="-342900">
              <a:lnSpc>
                <a:spcPct val="100000"/>
              </a:lnSpc>
              <a:spcBef>
                <a:spcPts val="400"/>
              </a:spcBef>
              <a:buClr>
                <a:srgbClr val="002060"/>
              </a:buClr>
              <a:buFont typeface="Symbol" panose="05050102010706020507" pitchFamily="18" charset="2"/>
              <a:buChar char="-"/>
            </a:pPr>
            <a:r>
              <a:rPr lang="en-US" sz="2400" b="0" strike="noStrike" spc="-1" dirty="0">
                <a:solidFill>
                  <a:srgbClr val="002060"/>
                </a:solidFill>
                <a:latin typeface="Droid Sans"/>
                <a:ea typeface="DejaVu Sans"/>
              </a:rPr>
              <a:t>Be mindful of the course schedule and available resources</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When is the problem solved?</a:t>
            </a:r>
            <a:endParaRPr lang="en-US" sz="2400" b="0" strike="noStrike" spc="-1" dirty="0">
              <a:latin typeface="Arial"/>
            </a:endParaRPr>
          </a:p>
          <a:p>
            <a:pPr marL="966960" lvl="1" indent="-457200">
              <a:lnSpc>
                <a:spcPct val="100000"/>
              </a:lnSpc>
              <a:spcBef>
                <a:spcPts val="400"/>
              </a:spcBef>
              <a:buClr>
                <a:srgbClr val="002060"/>
              </a:buClr>
              <a:buFont typeface="Symbol" panose="05050102010706020507" pitchFamily="18" charset="2"/>
              <a:buChar char="-"/>
            </a:pPr>
            <a:r>
              <a:rPr lang="en-US" sz="2400" b="0" strike="noStrike" spc="-1" dirty="0">
                <a:solidFill>
                  <a:srgbClr val="002060"/>
                </a:solidFill>
                <a:latin typeface="Droid Sans"/>
                <a:ea typeface="Droid Sans"/>
              </a:rPr>
              <a:t>You satisfy all defined sensible constraints</a:t>
            </a:r>
            <a:endParaRPr lang="en-US" sz="2400" b="0" strike="noStrike" spc="-1" dirty="0">
              <a:latin typeface="Arial"/>
            </a:endParaRPr>
          </a:p>
          <a:p>
            <a:pPr marL="966960" lvl="1" indent="-457200">
              <a:lnSpc>
                <a:spcPct val="100000"/>
              </a:lnSpc>
              <a:spcBef>
                <a:spcPts val="400"/>
              </a:spcBef>
              <a:buClr>
                <a:srgbClr val="002060"/>
              </a:buClr>
              <a:buFont typeface="Symbol" panose="05050102010706020507" pitchFamily="18" charset="2"/>
              <a:buChar char="-"/>
            </a:pPr>
            <a:r>
              <a:rPr lang="en-US" sz="2400" b="0" strike="noStrike" spc="-1" dirty="0">
                <a:solidFill>
                  <a:srgbClr val="002060"/>
                </a:solidFill>
                <a:latin typeface="Droid Sans"/>
                <a:ea typeface="DejaVu Sans"/>
              </a:rPr>
              <a:t>You show improvement over previous efforts to solve the problem</a:t>
            </a: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0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Solve the Problem</a:t>
            </a:r>
            <a:endParaRPr lang="en-US" sz="4000" b="0" strike="noStrike" spc="-1">
              <a:latin typeface="Arial"/>
            </a:endParaRPr>
          </a:p>
        </p:txBody>
      </p:sp>
      <p:sp>
        <p:nvSpPr>
          <p:cNvPr id="204"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Be aware of alternatives, and re-evaluate your design regularly</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Is there a better or more efficient way to accomplish your project’s goals? </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Can your problem be solved without using ECE approaches? </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Are you using the best sensors for the job? </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ejaVu Sans"/>
              </a:rPr>
              <a:t>Is a good commercial solution already available?</a:t>
            </a:r>
            <a:endParaRPr lang="en-US" sz="2400" b="0" strike="noStrike" spc="-1" dirty="0">
              <a:latin typeface="Arial"/>
            </a:endParaRPr>
          </a:p>
          <a:p>
            <a:pPr marL="509760">
              <a:lnSpc>
                <a:spcPct val="100000"/>
              </a:lnSpc>
              <a:spcBef>
                <a:spcPts val="400"/>
              </a:spcBef>
              <a:buNone/>
            </a:pPr>
            <a:endParaRPr lang="en-US" sz="24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Solve the problem elegantly</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Make your solution modular</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Do not solve a simple problem in a complicated way</a:t>
            </a:r>
            <a:endParaRPr lang="en-US" sz="2400" b="0" strike="noStrike" spc="-1" dirty="0">
              <a:latin typeface="Arial"/>
            </a:endParaRPr>
          </a:p>
          <a:p>
            <a:pPr>
              <a:lnSpc>
                <a:spcPct val="100000"/>
              </a:lnSpc>
              <a:spcBef>
                <a:spcPts val="400"/>
              </a:spcBef>
              <a:buNone/>
            </a:pPr>
            <a:endParaRPr lang="en-US" sz="2400" b="0" strike="noStrike" spc="-1" dirty="0">
              <a:latin typeface="Arial"/>
            </a:endParaRPr>
          </a:p>
          <a:p>
            <a:pPr>
              <a:lnSpc>
                <a:spcPct val="100000"/>
              </a:lnSpc>
              <a:buNone/>
            </a:pP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0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0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0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0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0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p:nvPr/>
        </p:nvSpPr>
        <p:spPr>
          <a:xfrm>
            <a:off x="444600" y="588983"/>
            <a:ext cx="9244080" cy="10572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3200" b="1" strike="noStrike" spc="-1" dirty="0">
                <a:solidFill>
                  <a:srgbClr val="142958"/>
                </a:solidFill>
                <a:latin typeface="Arial Narrow"/>
                <a:ea typeface="DejaVu Sans"/>
              </a:rPr>
              <a:t>Project Complexity (Soft Rules)</a:t>
            </a:r>
          </a:p>
          <a:p>
            <a:pPr>
              <a:lnSpc>
                <a:spcPct val="100000"/>
              </a:lnSpc>
              <a:spcBef>
                <a:spcPts val="799"/>
              </a:spcBef>
              <a:buNone/>
            </a:pPr>
            <a:endParaRPr lang="en-US" sz="3200" b="1" strike="noStrike" spc="-1" dirty="0">
              <a:solidFill>
                <a:srgbClr val="142958"/>
              </a:solidFill>
              <a:latin typeface="Arial Narrow"/>
              <a:ea typeface="DejaVu Sans"/>
            </a:endParaRPr>
          </a:p>
        </p:txBody>
      </p:sp>
      <p:sp>
        <p:nvSpPr>
          <p:cNvPr id="206" name="TextShape 2"/>
          <p:cNvSpPr/>
          <p:nvPr/>
        </p:nvSpPr>
        <p:spPr>
          <a:xfrm>
            <a:off x="444600" y="1315935"/>
            <a:ext cx="9244080" cy="55772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buClr>
                <a:srgbClr val="002060"/>
              </a:buClr>
              <a:buFont typeface="Wingdings" panose="05000000000000000000" pitchFamily="2" charset="2"/>
              <a:buChar char="§"/>
            </a:pPr>
            <a:r>
              <a:rPr lang="en-US" sz="2800" spc="-1" dirty="0">
                <a:solidFill>
                  <a:srgbClr val="002060"/>
                </a:solidFill>
                <a:latin typeface="Droid Sans"/>
                <a:ea typeface="Droid Sans"/>
              </a:rPr>
              <a:t>Things w</a:t>
            </a:r>
            <a:r>
              <a:rPr lang="en-US" sz="2800" strike="noStrike" spc="-1" dirty="0">
                <a:solidFill>
                  <a:srgbClr val="002060"/>
                </a:solidFill>
                <a:latin typeface="Droid Sans"/>
                <a:ea typeface="Droid Sans"/>
              </a:rPr>
              <a:t>e are looking for:</a:t>
            </a:r>
          </a:p>
          <a:p>
            <a:pPr marL="852312" lvl="1" indent="-342900">
              <a:buClr>
                <a:srgbClr val="002060"/>
              </a:buClr>
              <a:buFont typeface="Symbol" panose="05050102010706020507" pitchFamily="18" charset="2"/>
              <a:buChar char="-"/>
            </a:pPr>
            <a:r>
              <a:rPr lang="en-US" sz="2400" b="0" strike="noStrike" spc="-1" dirty="0">
                <a:solidFill>
                  <a:srgbClr val="002060"/>
                </a:solidFill>
                <a:latin typeface="Droid Sans"/>
                <a:ea typeface="Droid Sans"/>
              </a:rPr>
              <a:t>Printed Circuit Board</a:t>
            </a:r>
            <a:endParaRPr lang="en-US" sz="2400" b="0" strike="noStrike" spc="-1" dirty="0">
              <a:latin typeface="Arial"/>
            </a:endParaRPr>
          </a:p>
          <a:p>
            <a:pPr marL="852312" lvl="1" indent="-342900">
              <a:buClr>
                <a:srgbClr val="002060"/>
              </a:buClr>
              <a:buFont typeface="Symbol" panose="05050102010706020507" pitchFamily="18" charset="2"/>
              <a:buChar char="-"/>
            </a:pPr>
            <a:r>
              <a:rPr lang="en-US" sz="2400" b="0" strike="noStrike" spc="-1" dirty="0">
                <a:solidFill>
                  <a:srgbClr val="002060"/>
                </a:solidFill>
                <a:latin typeface="Droid Sans"/>
                <a:ea typeface="Droid Sans"/>
              </a:rPr>
              <a:t>MCU or FPGA</a:t>
            </a:r>
            <a:endParaRPr lang="en-US" sz="2400" b="0" strike="noStrike" spc="-1" dirty="0">
              <a:latin typeface="Arial"/>
            </a:endParaRPr>
          </a:p>
          <a:p>
            <a:pPr marL="852312" lvl="1" indent="-342900">
              <a:buClr>
                <a:srgbClr val="002060"/>
              </a:buClr>
              <a:buFont typeface="Symbol" panose="05050102010706020507" pitchFamily="18" charset="2"/>
              <a:buChar char="-"/>
            </a:pPr>
            <a:r>
              <a:rPr lang="en-US" sz="2400" b="0" strike="noStrike" spc="-1" dirty="0">
                <a:solidFill>
                  <a:srgbClr val="002060"/>
                </a:solidFill>
                <a:latin typeface="Droid Sans"/>
                <a:ea typeface="Droid Sans"/>
              </a:rPr>
              <a:t>Actuator and Sensors</a:t>
            </a:r>
            <a:endParaRPr lang="en-US" sz="2400" b="0" strike="noStrike" spc="-1" dirty="0">
              <a:latin typeface="Arial"/>
            </a:endParaRPr>
          </a:p>
          <a:p>
            <a:pPr marL="852312" lvl="1" indent="-342900">
              <a:buClr>
                <a:srgbClr val="002060"/>
              </a:buClr>
              <a:buFont typeface="Symbol" panose="05050102010706020507" pitchFamily="18" charset="2"/>
              <a:buChar char="-"/>
            </a:pPr>
            <a:r>
              <a:rPr lang="en-US" sz="2400" b="0" strike="noStrike" spc="-1" dirty="0">
                <a:solidFill>
                  <a:srgbClr val="002060"/>
                </a:solidFill>
                <a:latin typeface="Droid Sans"/>
                <a:ea typeface="Droid Sans"/>
              </a:rPr>
              <a:t>Application of Course Knowledge</a:t>
            </a:r>
            <a:endParaRPr lang="en-US" sz="2400" b="0" strike="noStrike" spc="-1" dirty="0">
              <a:latin typeface="Arial"/>
            </a:endParaRPr>
          </a:p>
          <a:p>
            <a:pPr marL="1871100" indent="-342900">
              <a:lnSpc>
                <a:spcPct val="100000"/>
              </a:lnSpc>
              <a:spcBef>
                <a:spcPts val="360"/>
              </a:spcBef>
              <a:buFont typeface="Courier New" panose="02070309020205020404" pitchFamily="49" charset="0"/>
              <a:buChar char="o"/>
            </a:pPr>
            <a:r>
              <a:rPr lang="en-US" sz="2400" b="0" strike="noStrike" spc="-1" dirty="0">
                <a:solidFill>
                  <a:srgbClr val="002060"/>
                </a:solidFill>
                <a:latin typeface="Droid Sans"/>
                <a:ea typeface="Droid Sans"/>
              </a:rPr>
              <a:t>circuit implementation</a:t>
            </a:r>
            <a:endParaRPr lang="en-US" sz="2400" b="0" strike="noStrike" spc="-1" dirty="0">
              <a:latin typeface="Arial"/>
            </a:endParaRPr>
          </a:p>
          <a:p>
            <a:pPr marL="1871100" indent="-342900">
              <a:lnSpc>
                <a:spcPct val="100000"/>
              </a:lnSpc>
              <a:spcBef>
                <a:spcPts val="360"/>
              </a:spcBef>
              <a:buFont typeface="Courier New" panose="02070309020205020404" pitchFamily="49" charset="0"/>
              <a:buChar char="o"/>
            </a:pPr>
            <a:r>
              <a:rPr lang="en-US" sz="2400" b="0" strike="noStrike" spc="-1" dirty="0">
                <a:solidFill>
                  <a:srgbClr val="002060"/>
                </a:solidFill>
                <a:latin typeface="Droid Sans"/>
                <a:ea typeface="Droid Sans"/>
              </a:rPr>
              <a:t>software implementation</a:t>
            </a:r>
            <a:endParaRPr lang="en-US" sz="2400" b="0" strike="noStrike" spc="-1" dirty="0">
              <a:latin typeface="Arial"/>
            </a:endParaRPr>
          </a:p>
          <a:p>
            <a:pPr marL="1871100" indent="-342900">
              <a:lnSpc>
                <a:spcPct val="100000"/>
              </a:lnSpc>
              <a:spcBef>
                <a:spcPts val="360"/>
              </a:spcBef>
              <a:buFont typeface="Courier New" panose="02070309020205020404" pitchFamily="49" charset="0"/>
              <a:buChar char="o"/>
            </a:pPr>
            <a:r>
              <a:rPr lang="en-US" sz="2400" b="0" strike="noStrike" spc="-1" dirty="0">
                <a:solidFill>
                  <a:srgbClr val="002060"/>
                </a:solidFill>
                <a:latin typeface="Droid Sans"/>
                <a:ea typeface="Droid Sans"/>
              </a:rPr>
              <a:t>mathematical analysis (signal processing, control theory, EM, </a:t>
            </a:r>
            <a:r>
              <a:rPr lang="en-US" sz="2400" b="0" strike="noStrike" spc="-1" dirty="0" err="1">
                <a:solidFill>
                  <a:srgbClr val="002060"/>
                </a:solidFill>
                <a:latin typeface="Droid Sans"/>
                <a:ea typeface="Droid Sans"/>
              </a:rPr>
              <a:t>etc</a:t>
            </a:r>
            <a:r>
              <a:rPr lang="en-US" sz="2400" b="0" strike="noStrike" spc="-1" dirty="0">
                <a:solidFill>
                  <a:srgbClr val="002060"/>
                </a:solidFill>
                <a:latin typeface="Droid Sans"/>
                <a:ea typeface="Droid Sans"/>
              </a:rPr>
              <a:t>…)</a:t>
            </a:r>
            <a:endParaRPr lang="en-US" sz="24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Projects are evaluated based on your background</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What background knowledge and experience do you have?</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400" b="0" strike="noStrike" spc="-1" dirty="0">
                <a:solidFill>
                  <a:srgbClr val="002060"/>
                </a:solidFill>
                <a:latin typeface="Droid Sans"/>
                <a:ea typeface="Droid Sans"/>
              </a:rPr>
              <a:t>Are you gaining new knowledge and skills during this course?</a:t>
            </a: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206">
                                            <p:txEl>
                                              <p:pRg st="2" end="2"/>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06">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06">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1"/>
          <p:cNvSpPr/>
          <p:nvPr/>
        </p:nvSpPr>
        <p:spPr>
          <a:xfrm>
            <a:off x="444600" y="1751040"/>
            <a:ext cx="9244080" cy="17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299"/>
              </a:spcBef>
              <a:buNone/>
            </a:pPr>
            <a:r>
              <a:rPr lang="en-US" sz="11500" b="1" strike="noStrike" spc="-1" dirty="0">
                <a:solidFill>
                  <a:srgbClr val="142958"/>
                </a:solidFill>
                <a:latin typeface="Arial Narrow"/>
                <a:ea typeface="DejaVu Sans"/>
              </a:rPr>
              <a:t>Submit an Idea</a:t>
            </a:r>
            <a:endParaRPr lang="en-US" sz="11500" b="0" strike="noStrike" spc="-1" dirty="0">
              <a:latin typeface="Arial"/>
            </a:endParaRPr>
          </a:p>
        </p:txBody>
      </p:sp>
    </p:spTree>
    <p:extLst>
      <p:ext uri="{BB962C8B-B14F-4D97-AF65-F5344CB8AC3E}">
        <p14:creationId xmlns:p14="http://schemas.microsoft.com/office/powerpoint/2010/main" val="1780382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Step 1: Post an idea to the Web Board</a:t>
            </a:r>
            <a:endParaRPr lang="en-US" sz="4000" b="0" strike="noStrike" spc="-1" dirty="0">
              <a:latin typeface="Arial"/>
            </a:endParaRPr>
          </a:p>
          <a:p>
            <a:pPr>
              <a:lnSpc>
                <a:spcPct val="100000"/>
              </a:lnSpc>
              <a:spcBef>
                <a:spcPts val="799"/>
              </a:spcBef>
              <a:buNone/>
            </a:pPr>
            <a:endParaRPr lang="en-US" sz="4000" b="0" strike="noStrike" spc="-1" dirty="0">
              <a:latin typeface="Arial"/>
            </a:endParaRPr>
          </a:p>
        </p:txBody>
      </p:sp>
      <p:sp>
        <p:nvSpPr>
          <p:cNvPr id="225"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buNone/>
            </a:pPr>
            <a:endParaRPr lang="en-US" sz="1800" b="0" strike="noStrike" spc="-1">
              <a:latin typeface="Arial"/>
            </a:endParaRPr>
          </a:p>
          <a:p>
            <a:pPr>
              <a:lnSpc>
                <a:spcPct val="100000"/>
              </a:lnSpc>
              <a:spcBef>
                <a:spcPts val="479"/>
              </a:spcBef>
              <a:buNone/>
            </a:pPr>
            <a:endParaRPr lang="en-US" sz="1800" b="0" strike="noStrike" spc="-1">
              <a:latin typeface="Arial"/>
            </a:endParaRPr>
          </a:p>
        </p:txBody>
      </p:sp>
      <p:pic>
        <p:nvPicPr>
          <p:cNvPr id="226" name="Picture 3"/>
          <p:cNvPicPr/>
          <p:nvPr/>
        </p:nvPicPr>
        <p:blipFill>
          <a:blip r:embed="rId2"/>
          <a:stretch/>
        </p:blipFill>
        <p:spPr>
          <a:xfrm>
            <a:off x="2405160" y="2286000"/>
            <a:ext cx="5904720" cy="4377240"/>
          </a:xfrm>
          <a:prstGeom prst="rect">
            <a:avLst/>
          </a:prstGeom>
          <a:ln w="0">
            <a:noFill/>
          </a:ln>
        </p:spPr>
      </p:pic>
      <p:sp>
        <p:nvSpPr>
          <p:cNvPr id="2" name="TextBox 1">
            <a:extLst>
              <a:ext uri="{FF2B5EF4-FFF2-40B4-BE49-F238E27FC236}">
                <a16:creationId xmlns:a16="http://schemas.microsoft.com/office/drawing/2014/main" id="{28297395-E11F-8B8E-482F-2869CEEA0448}"/>
              </a:ext>
            </a:extLst>
          </p:cNvPr>
          <p:cNvSpPr txBox="1"/>
          <p:nvPr/>
        </p:nvSpPr>
        <p:spPr>
          <a:xfrm>
            <a:off x="8802648" y="2696307"/>
            <a:ext cx="1050288" cy="400110"/>
          </a:xfrm>
          <a:prstGeom prst="rect">
            <a:avLst/>
          </a:prstGeom>
          <a:noFill/>
        </p:spPr>
        <p:txBody>
          <a:bodyPr wrap="none" rtlCol="0">
            <a:spAutoFit/>
          </a:bodyPr>
          <a:lstStyle/>
          <a:p>
            <a:r>
              <a:rPr lang="en-US" dirty="0"/>
              <a:t>Click on </a:t>
            </a:r>
          </a:p>
        </p:txBody>
      </p:sp>
      <p:cxnSp>
        <p:nvCxnSpPr>
          <p:cNvPr id="4" name="Straight Arrow Connector 3">
            <a:extLst>
              <a:ext uri="{FF2B5EF4-FFF2-40B4-BE49-F238E27FC236}">
                <a16:creationId xmlns:a16="http://schemas.microsoft.com/office/drawing/2014/main" id="{78F21959-9EF1-F8E5-F744-3A7B96252E27}"/>
              </a:ext>
            </a:extLst>
          </p:cNvPr>
          <p:cNvCxnSpPr>
            <a:cxnSpLocks/>
            <a:stCxn id="2" idx="1"/>
          </p:cNvCxnSpPr>
          <p:nvPr/>
        </p:nvCxnSpPr>
        <p:spPr>
          <a:xfrm flipH="1">
            <a:off x="8309880" y="2896362"/>
            <a:ext cx="492768" cy="2000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D5D4E-4039-6F69-7927-57CCC4957A9E}"/>
              </a:ext>
            </a:extLst>
          </p:cNvPr>
          <p:cNvPicPr>
            <a:picLocks noChangeAspect="1"/>
          </p:cNvPicPr>
          <p:nvPr/>
        </p:nvPicPr>
        <p:blipFill>
          <a:blip r:embed="rId2"/>
          <a:stretch>
            <a:fillRect/>
          </a:stretch>
        </p:blipFill>
        <p:spPr>
          <a:xfrm>
            <a:off x="78154" y="1168250"/>
            <a:ext cx="10058400" cy="5795407"/>
          </a:xfrm>
          <a:prstGeom prst="rect">
            <a:avLst/>
          </a:prstGeom>
        </p:spPr>
      </p:pic>
      <p:sp>
        <p:nvSpPr>
          <p:cNvPr id="5" name="TextShape 1">
            <a:extLst>
              <a:ext uri="{FF2B5EF4-FFF2-40B4-BE49-F238E27FC236}">
                <a16:creationId xmlns:a16="http://schemas.microsoft.com/office/drawing/2014/main" id="{2A883FB1-1BD0-79E2-F729-E0C9FB2938A3}"/>
              </a:ext>
            </a:extLst>
          </p:cNvPr>
          <p:cNvSpPr/>
          <p:nvPr/>
        </p:nvSpPr>
        <p:spPr>
          <a:xfrm>
            <a:off x="444600" y="139138"/>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Step 1: Post an idea to the Web Board, cont’d</a:t>
            </a:r>
          </a:p>
          <a:p>
            <a:pPr>
              <a:lnSpc>
                <a:spcPct val="100000"/>
              </a:lnSpc>
              <a:spcBef>
                <a:spcPts val="799"/>
              </a:spcBef>
              <a:buNone/>
            </a:pPr>
            <a:r>
              <a:rPr lang="en-US" sz="2400" b="1" spc="-1" dirty="0">
                <a:solidFill>
                  <a:srgbClr val="142958"/>
                </a:solidFill>
                <a:latin typeface="Arial Narrow"/>
              </a:rPr>
              <a:t>                                                                 Describe your idea here</a:t>
            </a:r>
            <a:endParaRPr lang="en-US" sz="2400" b="0" strike="noStrike" spc="-1" dirty="0">
              <a:latin typeface="Arial"/>
            </a:endParaRPr>
          </a:p>
          <a:p>
            <a:pPr>
              <a:lnSpc>
                <a:spcPct val="100000"/>
              </a:lnSpc>
              <a:spcBef>
                <a:spcPts val="799"/>
              </a:spcBef>
              <a:buNone/>
            </a:pPr>
            <a:endParaRPr lang="en-US" sz="4000" b="0" strike="noStrike" spc="-1" dirty="0">
              <a:latin typeface="Arial"/>
            </a:endParaRPr>
          </a:p>
        </p:txBody>
      </p:sp>
    </p:spTree>
    <p:extLst>
      <p:ext uri="{BB962C8B-B14F-4D97-AF65-F5344CB8AC3E}">
        <p14:creationId xmlns:p14="http://schemas.microsoft.com/office/powerpoint/2010/main" val="2519991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Step 2: Respond to feedback</a:t>
            </a:r>
            <a:endParaRPr lang="en-US" sz="4000" b="0" strike="noStrike" spc="-1">
              <a:latin typeface="Arial"/>
            </a:endParaRPr>
          </a:p>
        </p:txBody>
      </p:sp>
      <p:sp>
        <p:nvSpPr>
          <p:cNvPr id="228"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buNone/>
            </a:pPr>
            <a:endParaRPr lang="en-US" sz="1800" b="0" strike="noStrike" spc="-1">
              <a:latin typeface="Arial"/>
            </a:endParaRPr>
          </a:p>
          <a:p>
            <a:pPr>
              <a:lnSpc>
                <a:spcPct val="100000"/>
              </a:lnSpc>
              <a:spcBef>
                <a:spcPts val="479"/>
              </a:spcBef>
              <a:buNone/>
            </a:pPr>
            <a:endParaRPr lang="en-US" sz="1800" b="0" strike="noStrike" spc="-1">
              <a:latin typeface="Arial"/>
            </a:endParaRPr>
          </a:p>
        </p:txBody>
      </p:sp>
      <p:pic>
        <p:nvPicPr>
          <p:cNvPr id="229" name="Picture 1"/>
          <p:cNvPicPr/>
          <p:nvPr/>
        </p:nvPicPr>
        <p:blipFill>
          <a:blip r:embed="rId2"/>
          <a:stretch/>
        </p:blipFill>
        <p:spPr>
          <a:xfrm>
            <a:off x="1812600" y="1733400"/>
            <a:ext cx="6508440" cy="510084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7162B3-E961-430D-BF3D-36755E95AE57}"/>
              </a:ext>
            </a:extLst>
          </p:cNvPr>
          <p:cNvSpPr>
            <a:spLocks noGrp="1"/>
          </p:cNvSpPr>
          <p:nvPr>
            <p:ph type="body" sz="quarter" idx="10"/>
          </p:nvPr>
        </p:nvSpPr>
        <p:spPr/>
        <p:txBody>
          <a:bodyPr/>
          <a:lstStyle/>
          <a:p>
            <a:r>
              <a:rPr lang="en-US" dirty="0"/>
              <a:t>Today’s Agenda</a:t>
            </a:r>
          </a:p>
        </p:txBody>
      </p:sp>
      <p:sp>
        <p:nvSpPr>
          <p:cNvPr id="3" name="Text Placeholder 2">
            <a:extLst>
              <a:ext uri="{FF2B5EF4-FFF2-40B4-BE49-F238E27FC236}">
                <a16:creationId xmlns:a16="http://schemas.microsoft.com/office/drawing/2014/main" id="{62D5B7EE-9301-4FA1-B0F0-8FB441E6520B}"/>
              </a:ext>
            </a:extLst>
          </p:cNvPr>
          <p:cNvSpPr>
            <a:spLocks noGrp="1"/>
          </p:cNvSpPr>
          <p:nvPr>
            <p:ph type="body" sz="quarter" idx="12"/>
          </p:nvPr>
        </p:nvSpPr>
        <p:spPr>
          <a:xfrm>
            <a:off x="444500" y="1639846"/>
            <a:ext cx="9194800" cy="4602204"/>
          </a:xfrm>
        </p:spPr>
        <p:txBody>
          <a:bodyPr/>
          <a:lstStyle/>
          <a:p>
            <a:pPr marL="342900" indent="-342900">
              <a:buFont typeface="Arial" panose="020B0604020202020204" pitchFamily="34" charset="0"/>
              <a:buChar char="•"/>
            </a:pPr>
            <a:r>
              <a:rPr lang="en-US" sz="3600" dirty="0"/>
              <a:t>4:00 Welcome and Overview and RFA</a:t>
            </a:r>
          </a:p>
          <a:p>
            <a:pPr marL="342900" indent="-342900">
              <a:buFont typeface="Arial" panose="020B0604020202020204" pitchFamily="34" charset="0"/>
              <a:buChar char="•"/>
            </a:pPr>
            <a:r>
              <a:rPr lang="en-US" sz="3600" dirty="0"/>
              <a:t>4:40 Conflict management workshop</a:t>
            </a:r>
          </a:p>
          <a:p>
            <a:pPr marL="342900" indent="-342900">
              <a:buFont typeface="Arial" panose="020B0604020202020204" pitchFamily="34" charset="0"/>
              <a:buChar char="•"/>
            </a:pPr>
            <a:r>
              <a:rPr lang="en-US" sz="3600" dirty="0"/>
              <a:t>5:20 Break </a:t>
            </a:r>
          </a:p>
          <a:p>
            <a:pPr marL="342900" indent="-342900">
              <a:buFont typeface="Arial" panose="020B0604020202020204" pitchFamily="34" charset="0"/>
              <a:buChar char="•"/>
            </a:pPr>
            <a:r>
              <a:rPr lang="en-US" sz="3600" dirty="0"/>
              <a:t>5:25 Pitch Projects</a:t>
            </a:r>
          </a:p>
          <a:p>
            <a:pPr marL="342900" indent="-342900">
              <a:buFont typeface="Arial" panose="020B0604020202020204" pitchFamily="34" charset="0"/>
              <a:buChar char="•"/>
            </a:pPr>
            <a:r>
              <a:rPr lang="en-US" sz="3600" dirty="0"/>
              <a:t>5:40 Brainstorming</a:t>
            </a:r>
          </a:p>
          <a:p>
            <a:endParaRPr lang="en-US" sz="3600" dirty="0"/>
          </a:p>
          <a:p>
            <a:endParaRPr lang="en-US" sz="3600" dirty="0"/>
          </a:p>
        </p:txBody>
      </p:sp>
    </p:spTree>
    <p:extLst>
      <p:ext uri="{BB962C8B-B14F-4D97-AF65-F5344CB8AC3E}">
        <p14:creationId xmlns:p14="http://schemas.microsoft.com/office/powerpoint/2010/main" val="2969306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1"/>
          <p:cNvSpPr/>
          <p:nvPr/>
        </p:nvSpPr>
        <p:spPr>
          <a:xfrm>
            <a:off x="444600" y="1751040"/>
            <a:ext cx="9244080" cy="17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299"/>
              </a:spcBef>
              <a:buNone/>
            </a:pPr>
            <a:r>
              <a:rPr lang="en-US" sz="11500" b="1" strike="noStrike" spc="-1">
                <a:solidFill>
                  <a:srgbClr val="142958"/>
                </a:solidFill>
                <a:latin typeface="Arial Narrow"/>
                <a:ea typeface="DejaVu Sans"/>
              </a:rPr>
              <a:t>Submit an RFA</a:t>
            </a:r>
            <a:endParaRPr lang="en-US" sz="11500" b="0" strike="noStrike" spc="-1">
              <a:latin typeface="Arial"/>
            </a:endParaRPr>
          </a:p>
        </p:txBody>
      </p:sp>
      <p:sp>
        <p:nvSpPr>
          <p:cNvPr id="223" name="TextShape 2"/>
          <p:cNvSpPr/>
          <p:nvPr/>
        </p:nvSpPr>
        <p:spPr>
          <a:xfrm>
            <a:off x="444600" y="3674520"/>
            <a:ext cx="9244080" cy="218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1080"/>
              </a:spcBef>
              <a:buNone/>
            </a:pPr>
            <a:endParaRPr lang="en-US" sz="5400" b="0" strike="noStrike" spc="-1" dirty="0">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Shape 1"/>
          <p:cNvSpPr/>
          <p:nvPr/>
        </p:nvSpPr>
        <p:spPr>
          <a:xfrm>
            <a:off x="444600" y="28836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RFA Template</a:t>
            </a:r>
            <a:endParaRPr lang="en-US" sz="4000" b="0" strike="noStrike" spc="-1" dirty="0">
              <a:latin typeface="Arial"/>
            </a:endParaRPr>
          </a:p>
        </p:txBody>
      </p:sp>
      <p:sp>
        <p:nvSpPr>
          <p:cNvPr id="208" name="TextShape 2"/>
          <p:cNvSpPr/>
          <p:nvPr/>
        </p:nvSpPr>
        <p:spPr>
          <a:xfrm>
            <a:off x="407160" y="1264577"/>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3080" indent="-34308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Problem</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43080" indent="-34308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ejaVu Sans"/>
              </a:rPr>
              <a:t>Solution Overview</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43080" indent="-34308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ejaVu Sans"/>
              </a:rPr>
              <a:t>Solution Components</a:t>
            </a:r>
            <a:endParaRPr lang="en-US" sz="2400" b="0" strike="noStrike" spc="-1" dirty="0">
              <a:latin typeface="Arial"/>
            </a:endParaRPr>
          </a:p>
          <a:p>
            <a:pPr marL="800280" lvl="1" indent="-343080">
              <a:lnSpc>
                <a:spcPct val="100000"/>
              </a:lnSpc>
              <a:spcBef>
                <a:spcPts val="479"/>
              </a:spcBef>
              <a:buClr>
                <a:srgbClr val="002060"/>
              </a:buClr>
              <a:buFont typeface="Symbol" panose="05050102010706020507" pitchFamily="18" charset="2"/>
              <a:buChar char="-"/>
            </a:pPr>
            <a:r>
              <a:rPr lang="en-US" sz="2400" b="0" strike="noStrike" spc="-1" dirty="0">
                <a:solidFill>
                  <a:srgbClr val="002060"/>
                </a:solidFill>
                <a:latin typeface="Droid Sans"/>
                <a:ea typeface="DejaVu Sans"/>
              </a:rPr>
              <a:t>Component 1</a:t>
            </a:r>
            <a:endParaRPr lang="en-US" sz="2400" b="0" strike="noStrike" spc="-1" dirty="0">
              <a:latin typeface="Arial"/>
            </a:endParaRPr>
          </a:p>
          <a:p>
            <a:pPr marL="800280" lvl="1" indent="-343080">
              <a:lnSpc>
                <a:spcPct val="100000"/>
              </a:lnSpc>
              <a:spcBef>
                <a:spcPts val="479"/>
              </a:spcBef>
              <a:buClr>
                <a:srgbClr val="002060"/>
              </a:buClr>
              <a:buFont typeface="Symbol" panose="05050102010706020507" pitchFamily="18" charset="2"/>
              <a:buChar char="-"/>
            </a:pPr>
            <a:r>
              <a:rPr lang="en-US" sz="2400" b="0" strike="noStrike" spc="-1" dirty="0">
                <a:solidFill>
                  <a:srgbClr val="002060"/>
                </a:solidFill>
                <a:latin typeface="Droid Sans"/>
                <a:ea typeface="DejaVu Sans"/>
              </a:rPr>
              <a:t>Component 2</a:t>
            </a:r>
            <a:endParaRPr lang="en-US" sz="2400" b="0" strike="noStrike" spc="-1" dirty="0">
              <a:latin typeface="Arial"/>
            </a:endParaRPr>
          </a:p>
          <a:p>
            <a:pPr marL="800280" lvl="1" indent="-343080">
              <a:lnSpc>
                <a:spcPct val="100000"/>
              </a:lnSpc>
              <a:spcBef>
                <a:spcPts val="479"/>
              </a:spcBef>
              <a:buClr>
                <a:srgbClr val="002060"/>
              </a:buClr>
              <a:buFont typeface="Symbol" panose="05050102010706020507" pitchFamily="18" charset="2"/>
              <a:buChar char="-"/>
            </a:pPr>
            <a:r>
              <a:rPr lang="en-US" sz="2400" b="0" strike="noStrike" spc="-1" dirty="0">
                <a:solidFill>
                  <a:srgbClr val="002060"/>
                </a:solidFill>
                <a:latin typeface="Droid Sans"/>
                <a:ea typeface="DejaVu Sans"/>
              </a:rPr>
              <a:t>Etc.</a:t>
            </a:r>
          </a:p>
          <a:p>
            <a:pPr marL="800280" lvl="1" indent="-343080">
              <a:lnSpc>
                <a:spcPct val="100000"/>
              </a:lnSpc>
              <a:spcBef>
                <a:spcPts val="479"/>
              </a:spcBef>
              <a:buClr>
                <a:srgbClr val="002060"/>
              </a:buClr>
              <a:buFont typeface="Symbol" panose="05050102010706020507" pitchFamily="18" charset="2"/>
              <a:buChar char="-"/>
            </a:pPr>
            <a:endParaRPr lang="en-US" sz="2400" b="0" strike="noStrike" spc="-1" dirty="0">
              <a:latin typeface="Arial"/>
            </a:endParaRPr>
          </a:p>
          <a:p>
            <a:pPr marL="343080" indent="-34308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Criterion for Success</a:t>
            </a:r>
          </a:p>
          <a:p>
            <a:pPr>
              <a:lnSpc>
                <a:spcPct val="100000"/>
              </a:lnSpc>
              <a:spcBef>
                <a:spcPts val="479"/>
              </a:spcBef>
              <a:buClr>
                <a:srgbClr val="002060"/>
              </a:buClr>
            </a:pPr>
            <a:endParaRPr lang="en-US" sz="2400" b="0" strike="noStrike" spc="-1" dirty="0">
              <a:latin typeface="Arial"/>
            </a:endParaRPr>
          </a:p>
          <a:p>
            <a:pPr>
              <a:lnSpc>
                <a:spcPct val="100000"/>
              </a:lnSpc>
              <a:spcBef>
                <a:spcPts val="479"/>
              </a:spcBef>
              <a:buNone/>
            </a:pPr>
            <a:endParaRPr lang="en-US" sz="2400" b="0" strike="noStrike" spc="-1" dirty="0">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Example RFA</a:t>
            </a:r>
            <a:endParaRPr lang="en-US" sz="4000" b="0" strike="noStrike" spc="-1">
              <a:latin typeface="Arial"/>
            </a:endParaRPr>
          </a:p>
        </p:txBody>
      </p:sp>
      <p:sp>
        <p:nvSpPr>
          <p:cNvPr id="210"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spcBef>
                <a:spcPts val="479"/>
              </a:spcBef>
              <a:buFont typeface="Arial" panose="020B0604020202020204" pitchFamily="34" charset="0"/>
              <a:buChar char="•"/>
            </a:pPr>
            <a:r>
              <a:rPr lang="en-US" sz="2400" b="1" strike="noStrike" spc="-1" dirty="0">
                <a:solidFill>
                  <a:srgbClr val="94070A"/>
                </a:solidFill>
                <a:latin typeface="Droid Sans"/>
                <a:ea typeface="Droid Sans"/>
              </a:rPr>
              <a:t>Problem</a:t>
            </a:r>
            <a:endParaRPr lang="en-US" sz="2400" b="1" strike="noStrike" spc="-1" dirty="0">
              <a:latin typeface="Arial"/>
            </a:endParaRPr>
          </a:p>
          <a:p>
            <a:pPr lvl="1">
              <a:spcBef>
                <a:spcPts val="479"/>
              </a:spcBef>
            </a:pPr>
            <a:r>
              <a:rPr lang="en-US" sz="2400" b="0" strike="noStrike" spc="-1" dirty="0">
                <a:solidFill>
                  <a:srgbClr val="94070A"/>
                </a:solidFill>
                <a:latin typeface="Droid Sans"/>
                <a:ea typeface="Droid Sans"/>
              </a:rPr>
              <a:t>Theme parks, airports, hotels, libraries, corporations, etc., all have general ideas of how many people are on their premises throughout the day or year but they do not know the instantaneous count of people over that area. Better estimates can improve traffic and resource management.</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42900" indent="-342900">
              <a:lnSpc>
                <a:spcPct val="100000"/>
              </a:lnSpc>
              <a:spcBef>
                <a:spcPts val="479"/>
              </a:spcBef>
              <a:buFont typeface="Arial" panose="020B0604020202020204" pitchFamily="34" charset="0"/>
              <a:buChar char="•"/>
            </a:pPr>
            <a:r>
              <a:rPr lang="en-US" sz="2400" b="0" strike="noStrike" spc="-1" dirty="0">
                <a:solidFill>
                  <a:srgbClr val="94070A"/>
                </a:solidFill>
                <a:latin typeface="Droid Sans"/>
                <a:ea typeface="Droid Sans"/>
              </a:rPr>
              <a:t> </a:t>
            </a:r>
            <a:r>
              <a:rPr lang="en-US" sz="2400" b="1" strike="noStrike" spc="-1" dirty="0">
                <a:solidFill>
                  <a:srgbClr val="94070A"/>
                </a:solidFill>
                <a:latin typeface="Droid Sans"/>
                <a:ea typeface="Droid Sans"/>
              </a:rPr>
              <a:t>Solution Overview</a:t>
            </a:r>
            <a:endParaRPr lang="en-US" sz="2400" b="1" strike="noStrike" spc="-1" dirty="0">
              <a:latin typeface="Arial"/>
            </a:endParaRPr>
          </a:p>
          <a:p>
            <a:pPr lvl="1">
              <a:spcBef>
                <a:spcPts val="479"/>
              </a:spcBef>
            </a:pPr>
            <a:r>
              <a:rPr lang="en-US" sz="2400" b="0" strike="noStrike" spc="-1" dirty="0">
                <a:solidFill>
                  <a:srgbClr val="94070A"/>
                </a:solidFill>
                <a:latin typeface="Droid Sans"/>
                <a:ea typeface="Droid Sans"/>
              </a:rPr>
              <a:t>Our solution for accurately counting individuals entering or exiting an area is a portable battery-powered device which can be mounted above a door frame.  It uses ultrasonic and infrared sensors to count individuals crossing the door threshold. </a:t>
            </a: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10">
                                            <p:txEl>
                                              <p:pRg st="3" end="3"/>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Example RFA (cont.)</a:t>
            </a:r>
            <a:endParaRPr lang="en-US" sz="4000" b="0" strike="noStrike" spc="-1">
              <a:latin typeface="Arial"/>
            </a:endParaRPr>
          </a:p>
        </p:txBody>
      </p:sp>
      <p:sp>
        <p:nvSpPr>
          <p:cNvPr id="212"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pPr>
            <a:r>
              <a:rPr lang="en-US" sz="2400" b="1" strike="noStrike" spc="-1" dirty="0">
                <a:solidFill>
                  <a:srgbClr val="94070A"/>
                </a:solidFill>
                <a:latin typeface="Droid Sans"/>
                <a:ea typeface="Droid Sans"/>
              </a:rPr>
              <a:t>Solution Components</a:t>
            </a:r>
            <a:endParaRPr lang="en-US" sz="2400" b="1" strike="noStrike" spc="-1" dirty="0">
              <a:latin typeface="Arial"/>
            </a:endParaRPr>
          </a:p>
          <a:p>
            <a:pPr marL="342900" indent="-342900">
              <a:lnSpc>
                <a:spcPct val="100000"/>
              </a:lnSpc>
              <a:spcBef>
                <a:spcPts val="479"/>
              </a:spcBef>
              <a:buFont typeface="Arial" panose="020B0604020202020204" pitchFamily="34" charset="0"/>
              <a:buChar char="•"/>
            </a:pPr>
            <a:r>
              <a:rPr lang="en-US" sz="2400" b="1" strike="noStrike" spc="-1" dirty="0">
                <a:solidFill>
                  <a:srgbClr val="94070A"/>
                </a:solidFill>
                <a:latin typeface="Droid Sans"/>
                <a:ea typeface="Droid Sans"/>
              </a:rPr>
              <a:t>Sensor Subsystem</a:t>
            </a:r>
            <a:endParaRPr lang="en-US" sz="2400" b="1" strike="noStrike" spc="-1" dirty="0">
              <a:solidFill>
                <a:srgbClr val="94070A"/>
              </a:solidFill>
              <a:latin typeface="Arial"/>
              <a:ea typeface="Droid Sans"/>
            </a:endParaRPr>
          </a:p>
          <a:p>
            <a:pPr>
              <a:lnSpc>
                <a:spcPct val="100000"/>
              </a:lnSpc>
              <a:spcBef>
                <a:spcPts val="479"/>
              </a:spcBef>
            </a:pPr>
            <a:r>
              <a:rPr lang="en-US" sz="2400" spc="-1" dirty="0">
                <a:solidFill>
                  <a:srgbClr val="94070A"/>
                </a:solidFill>
                <a:latin typeface="Arial"/>
                <a:ea typeface="Droid Sans"/>
              </a:rPr>
              <a:t>       - </a:t>
            </a:r>
            <a:r>
              <a:rPr lang="en-US" sz="2400" b="0" strike="noStrike" spc="-1" dirty="0">
                <a:solidFill>
                  <a:srgbClr val="94070A"/>
                </a:solidFill>
                <a:latin typeface="Droid Sans"/>
                <a:ea typeface="Droid Sans"/>
              </a:rPr>
              <a:t>Passive infrared sensors for detecting a human being about</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to cross a doorway and trigger ultrasonic sensors</a:t>
            </a:r>
            <a:endParaRPr lang="en-US" sz="2400" b="0" strike="noStrike" spc="-1" dirty="0">
              <a:latin typeface="Arial"/>
            </a:endParaRPr>
          </a:p>
          <a:p>
            <a:pPr>
              <a:lnSpc>
                <a:spcPct val="100000"/>
              </a:lnSpc>
              <a:spcBef>
                <a:spcPts val="479"/>
              </a:spcBef>
              <a:buNone/>
            </a:pPr>
            <a:r>
              <a:rPr lang="en-US" sz="2400" b="0" strike="noStrike" spc="-1" dirty="0">
                <a:solidFill>
                  <a:srgbClr val="94070A"/>
                </a:solidFill>
                <a:latin typeface="Droid Sans"/>
                <a:ea typeface="Droid Sans"/>
              </a:rPr>
              <a:t>      - Ultrasonic sensors for detecting the heights of individuals,</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whether they are entering or exiting, and determining whether</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multiple people are crossing the threshold simultaneously</a:t>
            </a:r>
            <a:endParaRPr lang="en-US" sz="2400" b="0" strike="noStrike" spc="-1" dirty="0">
              <a:latin typeface="Arial"/>
            </a:endParaRPr>
          </a:p>
          <a:p>
            <a:pPr>
              <a:lnSpc>
                <a:spcPct val="100000"/>
              </a:lnSpc>
              <a:spcBef>
                <a:spcPts val="479"/>
              </a:spcBef>
              <a:buNone/>
            </a:pPr>
            <a:endParaRPr lang="en-US" sz="2400" spc="-1" dirty="0">
              <a:latin typeface="Arial"/>
            </a:endParaRPr>
          </a:p>
          <a:p>
            <a:pPr>
              <a:lnSpc>
                <a:spcPct val="100000"/>
              </a:lnSpc>
              <a:spcBef>
                <a:spcPts val="479"/>
              </a:spcBef>
              <a:buNone/>
            </a:pPr>
            <a:r>
              <a:rPr lang="en-US" sz="2400" b="0" strike="noStrike" spc="-1" dirty="0">
                <a:solidFill>
                  <a:srgbClr val="94070A"/>
                </a:solidFill>
                <a:latin typeface="Droid Sans"/>
                <a:ea typeface="Droid Sans"/>
              </a:rPr>
              <a:t>We will use different frequency ultrasonic sensors focused at different angles to gain topology information at different locations simultaneously.</a:t>
            </a:r>
            <a:endParaRPr lang="en-US" sz="2400" b="0" strike="noStrike" spc="-1" dirty="0">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Example RFA (cont.)</a:t>
            </a:r>
            <a:endParaRPr lang="en-US" sz="4000" b="0" strike="noStrike" spc="-1">
              <a:latin typeface="Arial"/>
            </a:endParaRPr>
          </a:p>
        </p:txBody>
      </p:sp>
      <p:sp>
        <p:nvSpPr>
          <p:cNvPr id="214"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spcBef>
                <a:spcPts val="479"/>
              </a:spcBef>
              <a:buFont typeface="Arial" panose="020B0604020202020204" pitchFamily="34" charset="0"/>
              <a:buChar char="•"/>
            </a:pPr>
            <a:r>
              <a:rPr lang="en-US" sz="2400" b="1" strike="noStrike" spc="-1" dirty="0">
                <a:solidFill>
                  <a:srgbClr val="94070A"/>
                </a:solidFill>
                <a:latin typeface="Droid Sans"/>
                <a:ea typeface="Droid Sans"/>
              </a:rPr>
              <a:t>Processing Subsystem</a:t>
            </a:r>
            <a:endParaRPr lang="en-US" sz="2400" b="1" strike="noStrike" spc="-1" dirty="0">
              <a:latin typeface="Arial"/>
            </a:endParaRPr>
          </a:p>
          <a:p>
            <a:pPr>
              <a:lnSpc>
                <a:spcPct val="100000"/>
              </a:lnSpc>
              <a:spcBef>
                <a:spcPts val="479"/>
              </a:spcBef>
              <a:buNone/>
            </a:pPr>
            <a:r>
              <a:rPr lang="en-US" sz="2400" b="0" strike="noStrike" spc="-1" dirty="0">
                <a:solidFill>
                  <a:srgbClr val="94070A"/>
                </a:solidFill>
                <a:latin typeface="Droid Sans"/>
                <a:ea typeface="Droid Sans"/>
              </a:rPr>
              <a:t>    - Internal microcontroller for A/D conversion and initial signal</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processing (Atmel atmega328)</a:t>
            </a:r>
            <a:endParaRPr lang="en-US" sz="2400" b="0" strike="noStrike" spc="-1" dirty="0">
              <a:latin typeface="Arial"/>
            </a:endParaRPr>
          </a:p>
          <a:p>
            <a:pPr>
              <a:lnSpc>
                <a:spcPct val="100000"/>
              </a:lnSpc>
              <a:spcBef>
                <a:spcPts val="479"/>
              </a:spcBef>
              <a:buNone/>
            </a:pPr>
            <a:r>
              <a:rPr lang="en-US" sz="2400" b="0" strike="noStrike" spc="-1" dirty="0">
                <a:solidFill>
                  <a:srgbClr val="94070A"/>
                </a:solidFill>
                <a:latin typeface="Droid Sans"/>
                <a:ea typeface="Droid Sans"/>
              </a:rPr>
              <a:t>   - Bluetooth or Zigbee to send data from microcontroller to</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external server</a:t>
            </a:r>
            <a:endParaRPr lang="en-US" sz="2400" b="0" strike="noStrike" spc="-1" dirty="0">
              <a:latin typeface="Arial"/>
            </a:endParaRPr>
          </a:p>
          <a:p>
            <a:pPr marL="342900" indent="-342900">
              <a:lnSpc>
                <a:spcPct val="100000"/>
              </a:lnSpc>
              <a:spcBef>
                <a:spcPts val="479"/>
              </a:spcBef>
              <a:buFont typeface="Arial" panose="020B0604020202020204" pitchFamily="34" charset="0"/>
              <a:buChar char="•"/>
            </a:pPr>
            <a:r>
              <a:rPr lang="en-US" sz="2400" b="1" strike="noStrike" spc="-1" dirty="0">
                <a:solidFill>
                  <a:srgbClr val="94070A"/>
                </a:solidFill>
                <a:latin typeface="Droid Sans"/>
                <a:ea typeface="Droid Sans"/>
              </a:rPr>
              <a:t>Power Subsystem</a:t>
            </a:r>
            <a:endParaRPr lang="en-US" sz="2400" b="1" strike="noStrike" spc="-1" dirty="0">
              <a:latin typeface="Arial"/>
            </a:endParaRPr>
          </a:p>
          <a:p>
            <a:pPr>
              <a:lnSpc>
                <a:spcPct val="100000"/>
              </a:lnSpc>
              <a:spcBef>
                <a:spcPts val="479"/>
              </a:spcBef>
              <a:buNone/>
            </a:pPr>
            <a:r>
              <a:rPr lang="en-US" sz="2400" b="0" strike="noStrike" spc="-1" dirty="0">
                <a:solidFill>
                  <a:srgbClr val="94070A"/>
                </a:solidFill>
                <a:latin typeface="Droid Sans"/>
                <a:ea typeface="Droid Sans"/>
              </a:rPr>
              <a:t>    - Converts standard AC outlet power to required DC voltages for</a:t>
            </a:r>
          </a:p>
          <a:p>
            <a:pPr>
              <a:lnSpc>
                <a:spcPct val="100000"/>
              </a:lnSpc>
              <a:spcBef>
                <a:spcPts val="479"/>
              </a:spcBef>
              <a:buNone/>
            </a:pPr>
            <a:r>
              <a:rPr lang="en-US" sz="2400" spc="-1" dirty="0">
                <a:solidFill>
                  <a:srgbClr val="94070A"/>
                </a:solidFill>
                <a:latin typeface="Droid Sans"/>
                <a:ea typeface="Droid Sans"/>
              </a:rPr>
              <a:t>     charging batteries, and for</a:t>
            </a:r>
            <a:r>
              <a:rPr lang="en-US" sz="2400" b="0" strike="noStrike" spc="-1" dirty="0">
                <a:solidFill>
                  <a:srgbClr val="94070A"/>
                </a:solidFill>
                <a:latin typeface="Droid Sans"/>
                <a:ea typeface="Droid Sans"/>
              </a:rPr>
              <a:t> sensors,</a:t>
            </a:r>
            <a:r>
              <a:rPr lang="en-US" sz="2400" spc="-1" dirty="0">
                <a:solidFill>
                  <a:srgbClr val="94070A"/>
                </a:solidFill>
                <a:latin typeface="Droid Sans"/>
                <a:ea typeface="Droid Sans"/>
              </a:rPr>
              <a:t> </a:t>
            </a:r>
            <a:r>
              <a:rPr lang="en-US" sz="2400" b="0" strike="noStrike" spc="-1" dirty="0">
                <a:solidFill>
                  <a:srgbClr val="94070A"/>
                </a:solidFill>
                <a:latin typeface="Droid Sans"/>
                <a:ea typeface="Droid Sans"/>
              </a:rPr>
              <a:t>microcontroller, and</a:t>
            </a:r>
            <a:br>
              <a:rPr lang="en-US" sz="2400" b="0" strike="noStrike" spc="-1" dirty="0">
                <a:solidFill>
                  <a:srgbClr val="94070A"/>
                </a:solidFill>
                <a:latin typeface="Droid Sans"/>
                <a:ea typeface="Droid Sans"/>
              </a:rPr>
            </a:br>
            <a:r>
              <a:rPr lang="en-US" sz="2400" b="0" strike="noStrike" spc="-1" dirty="0">
                <a:solidFill>
                  <a:srgbClr val="94070A"/>
                </a:solidFill>
                <a:latin typeface="Droid Sans"/>
                <a:ea typeface="Droid Sans"/>
              </a:rPr>
              <a:t>     communications module</a:t>
            </a:r>
            <a:r>
              <a:rPr lang="en-US" sz="2400" spc="-1" dirty="0">
                <a:solidFill>
                  <a:srgbClr val="94070A"/>
                </a:solidFill>
                <a:latin typeface="Droid Sans"/>
                <a:ea typeface="Droid Sans"/>
              </a:rPr>
              <a:t> </a:t>
            </a:r>
            <a:r>
              <a:rPr lang="en-US" sz="2400" b="0" strike="noStrike" spc="-1" dirty="0">
                <a:solidFill>
                  <a:srgbClr val="94070A"/>
                </a:solidFill>
                <a:latin typeface="Droid Sans"/>
                <a:ea typeface="Droid Sans"/>
              </a:rPr>
              <a:t>demands   </a:t>
            </a:r>
            <a:endParaRPr lang="en-US" sz="2400" b="0" strike="noStrike"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a:solidFill>
                  <a:srgbClr val="142958"/>
                </a:solidFill>
                <a:latin typeface="Arial Narrow"/>
                <a:ea typeface="DejaVu Sans"/>
              </a:rPr>
              <a:t>Example RFA (cont.)</a:t>
            </a:r>
            <a:endParaRPr lang="en-US" sz="4000" b="0" strike="noStrike" spc="-1">
              <a:latin typeface="Arial"/>
            </a:endParaRPr>
          </a:p>
        </p:txBody>
      </p:sp>
      <p:sp>
        <p:nvSpPr>
          <p:cNvPr id="216"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342900" indent="-342900">
              <a:lnSpc>
                <a:spcPct val="100000"/>
              </a:lnSpc>
              <a:spcBef>
                <a:spcPts val="479"/>
              </a:spcBef>
              <a:buFont typeface="Arial" panose="020B0604020202020204" pitchFamily="34" charset="0"/>
              <a:buChar char="•"/>
            </a:pPr>
            <a:r>
              <a:rPr lang="en-US" sz="2400" b="1" strike="noStrike" spc="-1" dirty="0">
                <a:solidFill>
                  <a:srgbClr val="94070A"/>
                </a:solidFill>
                <a:latin typeface="Droid Sans"/>
                <a:ea typeface="Droid Sans"/>
              </a:rPr>
              <a:t>Criterion for Success</a:t>
            </a:r>
            <a:endParaRPr lang="en-US" sz="2400" b="1" strike="noStrike" spc="-1" dirty="0">
              <a:latin typeface="Arial"/>
            </a:endParaRPr>
          </a:p>
          <a:p>
            <a:pPr lvl="1">
              <a:spcBef>
                <a:spcPts val="479"/>
              </a:spcBef>
            </a:pPr>
            <a:r>
              <a:rPr lang="en-US" sz="2400" b="0" strike="noStrike" spc="-1" dirty="0">
                <a:solidFill>
                  <a:srgbClr val="94070A"/>
                </a:solidFill>
                <a:latin typeface="Droid Sans"/>
                <a:ea typeface="Droid Sans"/>
              </a:rPr>
              <a:t>Our solution can accurately count groups of people crossing a doorway simultaneously, report counts to a remote server, and last at least one day on batteries.</a:t>
            </a:r>
          </a:p>
          <a:p>
            <a:pPr lvl="1">
              <a:spcBef>
                <a:spcPts val="479"/>
              </a:spcBef>
            </a:pPr>
            <a:endParaRPr lang="en-US" sz="2400" spc="-1" dirty="0">
              <a:solidFill>
                <a:srgbClr val="94070A"/>
              </a:solidFill>
              <a:latin typeface="Droid Sans"/>
            </a:endParaRPr>
          </a:p>
          <a:p>
            <a:pPr marL="342900" indent="-342900">
              <a:spcBef>
                <a:spcPts val="479"/>
              </a:spcBef>
              <a:buFont typeface="Arial" panose="020B0604020202020204" pitchFamily="34" charset="0"/>
              <a:buChar char="•"/>
            </a:pPr>
            <a:r>
              <a:rPr lang="en-US" sz="2400" b="1" strike="noStrike" spc="-1" dirty="0">
                <a:solidFill>
                  <a:srgbClr val="94070A"/>
                </a:solidFill>
                <a:latin typeface="Droid Sans"/>
              </a:rPr>
              <a:t>Alternatives</a:t>
            </a:r>
            <a:endParaRPr lang="en-US" sz="2400" b="1" strike="noStrike" spc="-1" dirty="0">
              <a:latin typeface="Arial"/>
            </a:endParaRPr>
          </a:p>
          <a:p>
            <a:pPr lvl="1">
              <a:spcBef>
                <a:spcPts val="479"/>
              </a:spcBef>
            </a:pPr>
            <a:r>
              <a:rPr lang="en-US" sz="2400" b="0" i="1" strike="noStrike" spc="-1" dirty="0" err="1">
                <a:solidFill>
                  <a:srgbClr val="94070A"/>
                </a:solidFill>
                <a:latin typeface="Droid Sans"/>
                <a:ea typeface="Droid Sans"/>
              </a:rPr>
              <a:t>SensorInsight</a:t>
            </a:r>
            <a:r>
              <a:rPr lang="en-US" sz="2400" b="0" i="1" strike="noStrike" spc="-1" dirty="0">
                <a:solidFill>
                  <a:srgbClr val="94070A"/>
                </a:solidFill>
                <a:latin typeface="Droid Sans"/>
                <a:ea typeface="Droid Sans"/>
              </a:rPr>
              <a:t> </a:t>
            </a:r>
            <a:r>
              <a:rPr lang="en-US" sz="2400" b="0" strike="noStrike" spc="-1" dirty="0">
                <a:solidFill>
                  <a:srgbClr val="94070A"/>
                </a:solidFill>
                <a:latin typeface="Droid Sans"/>
                <a:ea typeface="Droid Sans"/>
              </a:rPr>
              <a:t>currently provides a camera-based solution for watching crowds flows over a wide area. Our solution is different because we focus on precisely counting people entering or exiting an area. We seek to build a much cheaper solution than one of </a:t>
            </a:r>
            <a:r>
              <a:rPr lang="en-US" sz="2400" b="0" i="1" strike="noStrike" spc="-1" dirty="0" err="1">
                <a:solidFill>
                  <a:srgbClr val="94070A"/>
                </a:solidFill>
                <a:latin typeface="Droid Sans"/>
                <a:ea typeface="Droid Sans"/>
              </a:rPr>
              <a:t>SensorInsight’</a:t>
            </a:r>
            <a:r>
              <a:rPr lang="en-US" sz="2400" b="0" strike="noStrike" spc="-1" dirty="0" err="1">
                <a:solidFill>
                  <a:srgbClr val="94070A"/>
                </a:solidFill>
                <a:latin typeface="Droid Sans"/>
                <a:ea typeface="Droid Sans"/>
              </a:rPr>
              <a:t>s</a:t>
            </a:r>
            <a:r>
              <a:rPr lang="en-US" sz="2400" b="0" strike="noStrike" spc="-1" dirty="0">
                <a:solidFill>
                  <a:srgbClr val="94070A"/>
                </a:solidFill>
                <a:latin typeface="Droid Sans"/>
                <a:ea typeface="Droid Sans"/>
              </a:rPr>
              <a:t> high-definition cameras with our mixed sensor module.</a:t>
            </a:r>
            <a:endParaRPr lang="en-US" sz="2400" b="0" strike="noStrike" spc="-1" dirty="0">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Step 1: Submit the RFA</a:t>
            </a:r>
            <a:endParaRPr lang="en-US" sz="4000" b="0" strike="noStrike" spc="-1" dirty="0">
              <a:latin typeface="Arial"/>
            </a:endParaRPr>
          </a:p>
        </p:txBody>
      </p:sp>
      <p:sp>
        <p:nvSpPr>
          <p:cNvPr id="231"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buNone/>
            </a:pPr>
            <a:endParaRPr lang="en-US" sz="1800" b="0" strike="noStrike" spc="-1">
              <a:latin typeface="Arial"/>
            </a:endParaRPr>
          </a:p>
          <a:p>
            <a:pPr>
              <a:lnSpc>
                <a:spcPct val="100000"/>
              </a:lnSpc>
              <a:spcBef>
                <a:spcPts val="479"/>
              </a:spcBef>
              <a:buNone/>
            </a:pPr>
            <a:endParaRPr lang="en-US" sz="1800" b="0" strike="noStrike" spc="-1">
              <a:latin typeface="Arial"/>
            </a:endParaRPr>
          </a:p>
        </p:txBody>
      </p:sp>
      <p:pic>
        <p:nvPicPr>
          <p:cNvPr id="232" name="Picture 3"/>
          <p:cNvPicPr/>
          <p:nvPr/>
        </p:nvPicPr>
        <p:blipFill>
          <a:blip r:embed="rId2"/>
          <a:srcRect b="7274"/>
          <a:stretch/>
        </p:blipFill>
        <p:spPr>
          <a:xfrm>
            <a:off x="1371600" y="1733400"/>
            <a:ext cx="7313760" cy="499032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extShape 1"/>
          <p:cNvSpPr/>
          <p:nvPr/>
        </p:nvSpPr>
        <p:spPr>
          <a:xfrm>
            <a:off x="444600" y="990720"/>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Step 2: Submit the RFA</a:t>
            </a:r>
            <a:endParaRPr lang="en-US" sz="4000" b="0" strike="noStrike" spc="-1" dirty="0">
              <a:latin typeface="Arial"/>
            </a:endParaRPr>
          </a:p>
        </p:txBody>
      </p:sp>
      <p:sp>
        <p:nvSpPr>
          <p:cNvPr id="234" name="TextShape 2"/>
          <p:cNvSpPr/>
          <p:nvPr/>
        </p:nvSpPr>
        <p:spPr>
          <a:xfrm>
            <a:off x="444600" y="1917720"/>
            <a:ext cx="9244080" cy="4824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buNone/>
            </a:pPr>
            <a:endParaRPr lang="en-US" sz="1800" b="0" strike="noStrike" spc="-1">
              <a:latin typeface="Arial"/>
            </a:endParaRPr>
          </a:p>
          <a:p>
            <a:pPr>
              <a:lnSpc>
                <a:spcPct val="100000"/>
              </a:lnSpc>
              <a:spcBef>
                <a:spcPts val="479"/>
              </a:spcBef>
              <a:buNone/>
            </a:pPr>
            <a:endParaRPr lang="en-US" sz="1800" b="0" strike="noStrike" spc="-1">
              <a:latin typeface="Arial"/>
            </a:endParaRPr>
          </a:p>
        </p:txBody>
      </p:sp>
      <p:pic>
        <p:nvPicPr>
          <p:cNvPr id="235" name="Picture 3"/>
          <p:cNvPicPr/>
          <p:nvPr/>
        </p:nvPicPr>
        <p:blipFill>
          <a:blip r:embed="rId2"/>
          <a:srcRect b="2889"/>
          <a:stretch/>
        </p:blipFill>
        <p:spPr>
          <a:xfrm>
            <a:off x="1371600" y="1733400"/>
            <a:ext cx="7313760" cy="5226120"/>
          </a:xfrm>
          <a:prstGeom prst="rect">
            <a:avLst/>
          </a:prstGeom>
          <a:ln w="0">
            <a:noFill/>
          </a:ln>
        </p:spPr>
      </p:pic>
      <p:sp>
        <p:nvSpPr>
          <p:cNvPr id="236" name="CustomShape 3"/>
          <p:cNvSpPr/>
          <p:nvPr/>
        </p:nvSpPr>
        <p:spPr>
          <a:xfrm flipV="1">
            <a:off x="1258560" y="6596640"/>
            <a:ext cx="1473480" cy="8280"/>
          </a:xfrm>
          <a:custGeom>
            <a:avLst/>
            <a:gdLst/>
            <a:ahLst/>
            <a:cxnLst/>
            <a:rect l="l" t="t" r="r" b="b"/>
            <a:pathLst>
              <a:path w="21600" h="21600">
                <a:moveTo>
                  <a:pt x="0" y="0"/>
                </a:moveTo>
                <a:lnTo>
                  <a:pt x="21600" y="21600"/>
                </a:lnTo>
              </a:path>
            </a:pathLst>
          </a:custGeom>
          <a:noFill/>
          <a:ln w="127080">
            <a:solidFill>
              <a:srgbClr val="FF0000"/>
            </a:solidFill>
            <a:round/>
            <a:tailEnd type="triangle" w="med" len="med"/>
          </a:ln>
        </p:spPr>
        <p:style>
          <a:lnRef idx="1">
            <a:schemeClr val="accent6"/>
          </a:lnRef>
          <a:fillRef idx="0">
            <a:schemeClr val="accent6"/>
          </a:fillRef>
          <a:effectRef idx="0">
            <a:schemeClr val="accent6"/>
          </a:effectRef>
          <a:fontRef idx="minor"/>
        </p:style>
        <p:txBody>
          <a:bodyPr/>
          <a:lstStyle/>
          <a:p>
            <a:endParaRPr lang="en-US"/>
          </a:p>
        </p:txBody>
      </p:sp>
      <p:sp>
        <p:nvSpPr>
          <p:cNvPr id="237" name="CustomShape 4"/>
          <p:cNvSpPr/>
          <p:nvPr/>
        </p:nvSpPr>
        <p:spPr>
          <a:xfrm flipV="1">
            <a:off x="1258560" y="4584600"/>
            <a:ext cx="1473480" cy="8280"/>
          </a:xfrm>
          <a:custGeom>
            <a:avLst/>
            <a:gdLst/>
            <a:ahLst/>
            <a:cxnLst/>
            <a:rect l="l" t="t" r="r" b="b"/>
            <a:pathLst>
              <a:path w="21600" h="21600">
                <a:moveTo>
                  <a:pt x="0" y="0"/>
                </a:moveTo>
                <a:lnTo>
                  <a:pt x="21600" y="21600"/>
                </a:lnTo>
              </a:path>
            </a:pathLst>
          </a:custGeom>
          <a:noFill/>
          <a:ln w="127080">
            <a:solidFill>
              <a:srgbClr val="FF0000"/>
            </a:solidFill>
            <a:round/>
            <a:tailEnd type="triangle" w="med" len="med"/>
          </a:ln>
        </p:spPr>
        <p:style>
          <a:lnRef idx="1">
            <a:schemeClr val="accent6"/>
          </a:lnRef>
          <a:fillRef idx="0">
            <a:schemeClr val="accent6"/>
          </a:fillRef>
          <a:effectRef idx="0">
            <a:schemeClr val="accent6"/>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xtShape 1"/>
          <p:cNvSpPr/>
          <p:nvPr/>
        </p:nvSpPr>
        <p:spPr>
          <a:xfrm>
            <a:off x="507123" y="318597"/>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Step 3: Incorporate Feedback</a:t>
            </a:r>
            <a:endParaRPr lang="en-US" sz="4000" b="0" strike="noStrike" spc="-1" dirty="0">
              <a:latin typeface="Arial"/>
            </a:endParaRPr>
          </a:p>
        </p:txBody>
      </p:sp>
      <p:sp>
        <p:nvSpPr>
          <p:cNvPr id="239" name="TextShape 2"/>
          <p:cNvSpPr/>
          <p:nvPr/>
        </p:nvSpPr>
        <p:spPr>
          <a:xfrm>
            <a:off x="444600" y="1060197"/>
            <a:ext cx="9244080" cy="54275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479"/>
              </a:spcBef>
              <a:buNone/>
            </a:pPr>
            <a:endParaRPr lang="en-US" sz="18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The staff will give you feedback</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000" b="0" strike="noStrike" spc="-1" dirty="0">
                <a:solidFill>
                  <a:srgbClr val="002060"/>
                </a:solidFill>
                <a:latin typeface="Droid Sans"/>
                <a:ea typeface="Droid Sans"/>
              </a:rPr>
              <a:t>Update your RFA from the </a:t>
            </a:r>
            <a:r>
              <a:rPr lang="en-US" sz="2000" b="0" u="sng" strike="noStrike" spc="-1" dirty="0">
                <a:solidFill>
                  <a:srgbClr val="0000FF"/>
                </a:solidFill>
                <a:uFillTx/>
                <a:latin typeface="Droid Sans"/>
                <a:ea typeface="Droid Sans"/>
                <a:hlinkClick r:id="rId2"/>
              </a:rPr>
              <a:t>My Project page</a:t>
            </a:r>
            <a:endParaRPr lang="en-US" sz="2000" b="0" strike="noStrike" spc="-1" dirty="0">
              <a:latin typeface="Arial"/>
            </a:endParaRPr>
          </a:p>
          <a:p>
            <a:pPr marL="827640" lvl="1" indent="-317880">
              <a:lnSpc>
                <a:spcPct val="100000"/>
              </a:lnSpc>
              <a:spcBef>
                <a:spcPts val="400"/>
              </a:spcBef>
              <a:buClr>
                <a:srgbClr val="002060"/>
              </a:buClr>
              <a:buFont typeface="Arial"/>
              <a:buChar char="–"/>
            </a:pPr>
            <a:r>
              <a:rPr lang="en-US" sz="2000" b="0" strike="noStrike" spc="-1" dirty="0">
                <a:solidFill>
                  <a:srgbClr val="002060"/>
                </a:solidFill>
                <a:latin typeface="Droid Sans"/>
                <a:ea typeface="Droid Sans"/>
              </a:rPr>
              <a:t>Check for feedback frequently</a:t>
            </a:r>
            <a:endParaRPr lang="en-US" sz="2000" b="0" strike="noStrike" spc="-1" dirty="0">
              <a:latin typeface="Arial"/>
            </a:endParaRPr>
          </a:p>
          <a:p>
            <a:pPr marL="827640" lvl="1" indent="-317880">
              <a:lnSpc>
                <a:spcPct val="100000"/>
              </a:lnSpc>
              <a:spcBef>
                <a:spcPts val="400"/>
              </a:spcBef>
              <a:buClr>
                <a:srgbClr val="002060"/>
              </a:buClr>
              <a:buFont typeface="Arial"/>
              <a:buChar char="–"/>
            </a:pPr>
            <a:r>
              <a:rPr lang="en-US" sz="2000" b="0" strike="noStrike" spc="-1" dirty="0">
                <a:solidFill>
                  <a:srgbClr val="002060"/>
                </a:solidFill>
                <a:latin typeface="Droid Sans"/>
                <a:ea typeface="Droid Sans"/>
              </a:rPr>
              <a:t>Respond to your feedback early</a:t>
            </a:r>
            <a:endParaRPr lang="en-US" sz="2000" b="0" strike="noStrike" spc="-1" dirty="0">
              <a:latin typeface="Arial"/>
            </a:endParaRPr>
          </a:p>
          <a:p>
            <a:pPr>
              <a:lnSpc>
                <a:spcPct val="100000"/>
              </a:lnSpc>
              <a:spcBef>
                <a:spcPts val="400"/>
              </a:spcBef>
              <a:buNone/>
            </a:pPr>
            <a:endParaRPr lang="en-US" sz="20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Please submit one RFA at a time for your most promising idea</a:t>
            </a:r>
            <a:endParaRPr lang="en-US" sz="2400" b="0" strike="noStrike" spc="-1" dirty="0">
              <a:latin typeface="Arial"/>
            </a:endParaRPr>
          </a:p>
          <a:p>
            <a:pPr marL="839160" lvl="1" indent="-381600">
              <a:lnSpc>
                <a:spcPct val="100000"/>
              </a:lnSpc>
              <a:spcBef>
                <a:spcPts val="479"/>
              </a:spcBef>
              <a:buClr>
                <a:srgbClr val="002060"/>
              </a:buClr>
              <a:buFont typeface="Symbol" panose="05050102010706020507" pitchFamily="18" charset="2"/>
              <a:buChar char=""/>
            </a:pPr>
            <a:r>
              <a:rPr lang="en-US" sz="2400" b="0" strike="noStrike" spc="-1" dirty="0">
                <a:solidFill>
                  <a:srgbClr val="002060"/>
                </a:solidFill>
                <a:latin typeface="Droid Sans"/>
                <a:ea typeface="Droid Sans"/>
              </a:rPr>
              <a:t>You can have multiple ideas under discussion</a:t>
            </a:r>
          </a:p>
          <a:p>
            <a:pPr marL="329748" indent="-381600">
              <a:spcBef>
                <a:spcPts val="479"/>
              </a:spcBef>
              <a:buClr>
                <a:srgbClr val="002060"/>
              </a:buClr>
              <a:buFont typeface="Wingdings" panose="05000000000000000000" pitchFamily="2" charset="2"/>
              <a:buChar char="§"/>
            </a:pPr>
            <a:r>
              <a:rPr lang="en-US" sz="2400" spc="-1" dirty="0">
                <a:solidFill>
                  <a:srgbClr val="002060"/>
                </a:solidFill>
                <a:latin typeface="Droid Sans"/>
              </a:rPr>
              <a:t>Go to office hours for in-depth </a:t>
            </a:r>
            <a:r>
              <a:rPr lang="en-US" sz="2400" spc="-1">
                <a:solidFill>
                  <a:srgbClr val="002060"/>
                </a:solidFill>
                <a:latin typeface="Droid Sans"/>
              </a:rPr>
              <a:t>discussion of </a:t>
            </a:r>
            <a:r>
              <a:rPr lang="en-US" sz="2400" spc="-1" dirty="0">
                <a:solidFill>
                  <a:srgbClr val="002060"/>
                </a:solidFill>
                <a:latin typeface="Droid Sans"/>
              </a:rPr>
              <a:t>project</a:t>
            </a:r>
            <a:endParaRPr lang="en-US" sz="2400" b="0" strike="noStrike" spc="-1" dirty="0">
              <a:latin typeface="Arial"/>
            </a:endParaRPr>
          </a:p>
          <a:p>
            <a:pPr>
              <a:lnSpc>
                <a:spcPct val="100000"/>
              </a:lnSpc>
              <a:spcBef>
                <a:spcPts val="479"/>
              </a:spcBef>
              <a:buNone/>
            </a:pPr>
            <a:endParaRPr lang="en-US" sz="24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Project Rejected</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000" b="0" strike="noStrike" spc="-1" dirty="0">
                <a:solidFill>
                  <a:srgbClr val="002060"/>
                </a:solidFill>
                <a:latin typeface="Droid Sans"/>
                <a:ea typeface="Droid Sans"/>
              </a:rPr>
              <a:t>Try, try again… </a:t>
            </a:r>
            <a:endParaRPr lang="en-US" sz="2000" b="0" strike="noStrike" spc="-1" dirty="0">
              <a:latin typeface="Arial"/>
            </a:endParaRPr>
          </a:p>
          <a:p>
            <a:pPr>
              <a:lnSpc>
                <a:spcPct val="100000"/>
              </a:lnSpc>
              <a:buNone/>
            </a:pPr>
            <a:endParaRPr lang="en-US" sz="2000" b="0" strike="noStrike" spc="-1" dirty="0">
              <a:latin typeface="Arial"/>
            </a:endParaRPr>
          </a:p>
          <a:p>
            <a:pPr marL="381960" indent="-381600">
              <a:lnSpc>
                <a:spcPct val="100000"/>
              </a:lnSpc>
              <a:spcBef>
                <a:spcPts val="479"/>
              </a:spcBef>
              <a:buClr>
                <a:srgbClr val="002060"/>
              </a:buClr>
              <a:buFont typeface="Wingdings" charset="2"/>
              <a:buChar char=""/>
            </a:pPr>
            <a:r>
              <a:rPr lang="en-US" sz="2400" b="0" strike="noStrike" spc="-1" dirty="0">
                <a:solidFill>
                  <a:srgbClr val="002060"/>
                </a:solidFill>
                <a:latin typeface="Droid Sans"/>
                <a:ea typeface="Droid Sans"/>
              </a:rPr>
              <a:t>Project Approved</a:t>
            </a:r>
            <a:endParaRPr lang="en-US" sz="2400" b="0" strike="noStrike" spc="-1" dirty="0">
              <a:latin typeface="Arial"/>
            </a:endParaRPr>
          </a:p>
          <a:p>
            <a:pPr marL="827640" lvl="1" indent="-317880">
              <a:lnSpc>
                <a:spcPct val="100000"/>
              </a:lnSpc>
              <a:spcBef>
                <a:spcPts val="400"/>
              </a:spcBef>
              <a:buClr>
                <a:srgbClr val="002060"/>
              </a:buClr>
              <a:buFont typeface="Arial"/>
              <a:buChar char="–"/>
            </a:pPr>
            <a:r>
              <a:rPr lang="en-US" sz="2000" b="0" strike="noStrike" spc="-1" dirty="0">
                <a:solidFill>
                  <a:srgbClr val="002060"/>
                </a:solidFill>
                <a:latin typeface="Droid Sans"/>
                <a:ea typeface="Droid Sans"/>
              </a:rPr>
              <a:t>Start working on your </a:t>
            </a:r>
            <a:r>
              <a:rPr lang="en-US" sz="2000" b="0" u="sng" strike="noStrike" spc="-1" dirty="0">
                <a:solidFill>
                  <a:srgbClr val="0000FF"/>
                </a:solidFill>
                <a:uFillTx/>
                <a:latin typeface="Droid Sans"/>
                <a:ea typeface="Droid Sans"/>
                <a:hlinkClick r:id="rId3"/>
              </a:rPr>
              <a:t>Proposal</a:t>
            </a:r>
            <a:r>
              <a:rPr lang="en-US" sz="2000" b="0" u="sng" strike="noStrike" spc="-1" dirty="0">
                <a:solidFill>
                  <a:srgbClr val="0000FF"/>
                </a:solidFill>
                <a:uFillTx/>
                <a:latin typeface="Droid Sans"/>
                <a:ea typeface="Droid Sans"/>
              </a:rPr>
              <a:t> Immediately</a:t>
            </a:r>
            <a:endParaRPr lang="en-US" sz="20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9">
                                            <p:txEl>
                                              <p:pRg st="1" end="1"/>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39">
                                            <p:txEl>
                                              <p:pRg st="2" end="2"/>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39">
                                            <p:txEl>
                                              <p:pRg st="10" end="10"/>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39">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39">
                                            <p:txEl>
                                              <p:pRg st="13" end="13"/>
                                            </p:txEl>
                                          </p:spTgt>
                                        </p:tgtEl>
                                        <p:attrNameLst>
                                          <p:attrName>style.visibility</p:attrName>
                                        </p:attrNameLst>
                                      </p:cBhvr>
                                      <p:to>
                                        <p:strVal val="visible"/>
                                      </p:to>
                                    </p:set>
                                  </p:childTnLst>
                                </p:cTn>
                              </p:par>
                              <p:par>
                                <p:cTn id="21" presetID="1" presetClass="entr" fill="hold" nodeType="withEffect">
                                  <p:stCondLst>
                                    <p:cond delay="0"/>
                                  </p:stCondLst>
                                  <p:childTnLst>
                                    <p:set>
                                      <p:cBhvr>
                                        <p:cTn id="22" dur="1" fill="hold">
                                          <p:stCondLst>
                                            <p:cond delay="0"/>
                                          </p:stCondLst>
                                        </p:cTn>
                                        <p:tgtEl>
                                          <p:spTgt spid="23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extShape 1"/>
          <p:cNvSpPr/>
          <p:nvPr/>
        </p:nvSpPr>
        <p:spPr>
          <a:xfrm>
            <a:off x="445320" y="152234"/>
            <a:ext cx="9244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799"/>
              </a:spcBef>
              <a:buNone/>
            </a:pPr>
            <a:r>
              <a:rPr lang="en-US" sz="4000" b="1" strike="noStrike" spc="-1" dirty="0">
                <a:solidFill>
                  <a:srgbClr val="142958"/>
                </a:solidFill>
                <a:latin typeface="Arial Narrow"/>
                <a:ea typeface="DejaVu Sans"/>
              </a:rPr>
              <a:t>Expectations for Idea and RFA posts</a:t>
            </a:r>
            <a:endParaRPr lang="en-US" sz="4000" b="0" strike="noStrike" spc="-1" dirty="0">
              <a:latin typeface="Arial"/>
            </a:endParaRPr>
          </a:p>
        </p:txBody>
      </p:sp>
      <p:graphicFrame>
        <p:nvGraphicFramePr>
          <p:cNvPr id="220" name="Table 1"/>
          <p:cNvGraphicFramePr/>
          <p:nvPr/>
        </p:nvGraphicFramePr>
        <p:xfrm>
          <a:off x="533794" y="992420"/>
          <a:ext cx="8866440" cy="1483200"/>
        </p:xfrm>
        <a:graphic>
          <a:graphicData uri="http://schemas.openxmlformats.org/drawingml/2006/table">
            <a:tbl>
              <a:tblPr/>
              <a:tblGrid>
                <a:gridCol w="1447560">
                  <a:extLst>
                    <a:ext uri="{9D8B030D-6E8A-4147-A177-3AD203B41FA5}">
                      <a16:colId xmlns:a16="http://schemas.microsoft.com/office/drawing/2014/main" val="20000"/>
                    </a:ext>
                  </a:extLst>
                </a:gridCol>
                <a:gridCol w="3362760">
                  <a:extLst>
                    <a:ext uri="{9D8B030D-6E8A-4147-A177-3AD203B41FA5}">
                      <a16:colId xmlns:a16="http://schemas.microsoft.com/office/drawing/2014/main" val="20001"/>
                    </a:ext>
                  </a:extLst>
                </a:gridCol>
                <a:gridCol w="4056120">
                  <a:extLst>
                    <a:ext uri="{9D8B030D-6E8A-4147-A177-3AD203B41FA5}">
                      <a16:colId xmlns:a16="http://schemas.microsoft.com/office/drawing/2014/main" val="20002"/>
                    </a:ext>
                  </a:extLst>
                </a:gridCol>
              </a:tblGrid>
              <a:tr h="370800">
                <a:tc rowSpan="4">
                  <a:txBody>
                    <a:bodyPr/>
                    <a:lstStyle/>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r>
                        <a:rPr lang="en-US" sz="1800" b="1" strike="noStrike" spc="-1">
                          <a:solidFill>
                            <a:srgbClr val="FFFFFF"/>
                          </a:solidFill>
                          <a:latin typeface="Droid Sans"/>
                          <a:ea typeface="DejaVu Sans"/>
                        </a:rPr>
                        <a:t>Similarities</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buNone/>
                      </a:pPr>
                      <a:r>
                        <a:rPr lang="en-US" sz="1800" b="1" strike="noStrike" spc="-1" dirty="0">
                          <a:solidFill>
                            <a:srgbClr val="FFFFFF"/>
                          </a:solidFill>
                          <a:latin typeface="Droid Sans"/>
                          <a:ea typeface="DejaVu Sans"/>
                        </a:rPr>
                        <a:t>Idea</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buNone/>
                      </a:pPr>
                      <a:r>
                        <a:rPr lang="en-US" sz="1800" b="1" strike="noStrike" spc="-1">
                          <a:solidFill>
                            <a:srgbClr val="FFFFFF"/>
                          </a:solidFill>
                          <a:latin typeface="Droid Sans"/>
                          <a:ea typeface="DejaVu Sans"/>
                        </a:rPr>
                        <a:t>RFA</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70800">
                <a:tc vMerge="1">
                  <a:txBody>
                    <a:bodyPr/>
                    <a:lstStyle/>
                    <a:p>
                      <a:endParaRPr lang="en-US"/>
                    </a:p>
                  </a:txBody>
                  <a:tcPr marL="90000" marR="90000">
                    <a:solidFill>
                      <a:srgbClr val="729FCF"/>
                    </a:solidFill>
                  </a:tcPr>
                </a:tc>
                <a:tc gridSpan="2">
                  <a:txBody>
                    <a:bodyPr/>
                    <a:lstStyle/>
                    <a:p>
                      <a:pPr>
                        <a:lnSpc>
                          <a:spcPct val="100000"/>
                        </a:lnSpc>
                        <a:buNone/>
                      </a:pPr>
                      <a:r>
                        <a:rPr lang="en-US" sz="1800" b="0" strike="noStrike" spc="-1">
                          <a:solidFill>
                            <a:srgbClr val="000000"/>
                          </a:solidFill>
                          <a:latin typeface="Droid Sans"/>
                          <a:ea typeface="DejaVu Sans"/>
                        </a:rPr>
                        <a:t>May work from a project pitch in collaboration</a:t>
                      </a:r>
                      <a:endParaRPr lang="en-US"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1"/>
                  </a:ext>
                </a:extLst>
              </a:tr>
              <a:tr h="370800">
                <a:tc vMerge="1">
                  <a:txBody>
                    <a:bodyPr/>
                    <a:lstStyle/>
                    <a:p>
                      <a:endParaRPr lang="en-US"/>
                    </a:p>
                  </a:txBody>
                  <a:tcPr marL="90000" marR="90000">
                    <a:solidFill>
                      <a:srgbClr val="729FCF"/>
                    </a:solidFill>
                  </a:tcPr>
                </a:tc>
                <a:tc gridSpan="2">
                  <a:txBody>
                    <a:bodyPr/>
                    <a:lstStyle/>
                    <a:p>
                      <a:pPr>
                        <a:lnSpc>
                          <a:spcPct val="100000"/>
                        </a:lnSpc>
                        <a:buNone/>
                      </a:pPr>
                      <a:r>
                        <a:rPr lang="en-US" sz="1800" b="0" strike="noStrike" spc="-1">
                          <a:solidFill>
                            <a:srgbClr val="000000"/>
                          </a:solidFill>
                          <a:latin typeface="Droid Sans"/>
                          <a:ea typeface="DejaVu Sans"/>
                        </a:rPr>
                        <a:t>May use previous ideas and proposals as inspiration for improvement</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2"/>
                  </a:ext>
                </a:extLst>
              </a:tr>
              <a:tr h="370800">
                <a:tc vMerge="1">
                  <a:txBody>
                    <a:bodyPr/>
                    <a:lstStyle/>
                    <a:p>
                      <a:endParaRPr lang="en-US"/>
                    </a:p>
                  </a:txBody>
                  <a:tcPr marL="90000" marR="90000">
                    <a:solidFill>
                      <a:srgbClr val="729FCF"/>
                    </a:solidFill>
                  </a:tcPr>
                </a:tc>
                <a:tc gridSpan="2">
                  <a:txBody>
                    <a:bodyPr/>
                    <a:lstStyle/>
                    <a:p>
                      <a:pPr>
                        <a:lnSpc>
                          <a:spcPct val="100000"/>
                        </a:lnSpc>
                        <a:buNone/>
                      </a:pPr>
                      <a:r>
                        <a:rPr lang="en-US" sz="1800" b="0" strike="noStrike" spc="-1" dirty="0">
                          <a:solidFill>
                            <a:srgbClr val="000000"/>
                          </a:solidFill>
                          <a:latin typeface="Droid Sans"/>
                          <a:ea typeface="DejaVu Sans"/>
                        </a:rPr>
                        <a:t>Do not use previous semesters as guidance for best practices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hMerge="1">
                  <a:txBody>
                    <a:bodyPr/>
                    <a:lstStyle/>
                    <a:p>
                      <a:endParaRPr lang="en-US"/>
                    </a:p>
                  </a:txBody>
                  <a:tcPr marL="90000" marR="90000">
                    <a:solidFill>
                      <a:srgbClr val="729FCF"/>
                    </a:solidFill>
                  </a:tcPr>
                </a:tc>
                <a:extLst>
                  <a:ext uri="{0D108BD9-81ED-4DB2-BD59-A6C34878D82A}">
                    <a16:rowId xmlns:a16="http://schemas.microsoft.com/office/drawing/2014/main" val="10003"/>
                  </a:ext>
                </a:extLst>
              </a:tr>
            </a:tbl>
          </a:graphicData>
        </a:graphic>
      </p:graphicFrame>
      <p:graphicFrame>
        <p:nvGraphicFramePr>
          <p:cNvPr id="221" name="Table 4"/>
          <p:cNvGraphicFramePr/>
          <p:nvPr/>
        </p:nvGraphicFramePr>
        <p:xfrm>
          <a:off x="533794" y="2483180"/>
          <a:ext cx="8866440" cy="4041000"/>
        </p:xfrm>
        <a:graphic>
          <a:graphicData uri="http://schemas.openxmlformats.org/drawingml/2006/table">
            <a:tbl>
              <a:tblPr/>
              <a:tblGrid>
                <a:gridCol w="1447560">
                  <a:extLst>
                    <a:ext uri="{9D8B030D-6E8A-4147-A177-3AD203B41FA5}">
                      <a16:colId xmlns:a16="http://schemas.microsoft.com/office/drawing/2014/main" val="20000"/>
                    </a:ext>
                  </a:extLst>
                </a:gridCol>
                <a:gridCol w="3367800">
                  <a:extLst>
                    <a:ext uri="{9D8B030D-6E8A-4147-A177-3AD203B41FA5}">
                      <a16:colId xmlns:a16="http://schemas.microsoft.com/office/drawing/2014/main" val="20001"/>
                    </a:ext>
                  </a:extLst>
                </a:gridCol>
                <a:gridCol w="4051080">
                  <a:extLst>
                    <a:ext uri="{9D8B030D-6E8A-4147-A177-3AD203B41FA5}">
                      <a16:colId xmlns:a16="http://schemas.microsoft.com/office/drawing/2014/main" val="20002"/>
                    </a:ext>
                  </a:extLst>
                </a:gridCol>
              </a:tblGrid>
              <a:tr h="370800">
                <a:tc rowSpan="6">
                  <a:txBody>
                    <a:bodyPr/>
                    <a:lstStyle/>
                    <a:p>
                      <a:pPr algn="ctr">
                        <a:lnSpc>
                          <a:spcPct val="100000"/>
                        </a:lnSpc>
                        <a:buNone/>
                      </a:pPr>
                      <a:endParaRPr lang="en-US" sz="1800" b="0" strike="noStrike" spc="-1" dirty="0">
                        <a:latin typeface="Arial"/>
                      </a:endParaRPr>
                    </a:p>
                    <a:p>
                      <a:pPr algn="ctr">
                        <a:lnSpc>
                          <a:spcPct val="100000"/>
                        </a:lnSpc>
                        <a:buNone/>
                      </a:pPr>
                      <a:endParaRPr lang="en-US" sz="1800" b="0" strike="noStrike" spc="-1" dirty="0">
                        <a:latin typeface="Arial"/>
                      </a:endParaRPr>
                    </a:p>
                    <a:p>
                      <a:pPr algn="ctr">
                        <a:lnSpc>
                          <a:spcPct val="100000"/>
                        </a:lnSpc>
                        <a:buNone/>
                      </a:pPr>
                      <a:endParaRPr lang="en-US" sz="1800" b="0" strike="noStrike" spc="-1" dirty="0">
                        <a:latin typeface="Arial"/>
                      </a:endParaRPr>
                    </a:p>
                    <a:p>
                      <a:pPr algn="ctr">
                        <a:lnSpc>
                          <a:spcPct val="100000"/>
                        </a:lnSpc>
                        <a:buNone/>
                      </a:pPr>
                      <a:endParaRPr lang="en-US" sz="1800" b="0" strike="noStrike" spc="-1" dirty="0">
                        <a:latin typeface="Arial"/>
                      </a:endParaRPr>
                    </a:p>
                    <a:p>
                      <a:pPr algn="ctr">
                        <a:lnSpc>
                          <a:spcPct val="100000"/>
                        </a:lnSpc>
                        <a:buNone/>
                      </a:pPr>
                      <a:r>
                        <a:rPr lang="en-US" sz="1800" b="1" strike="noStrike" spc="-1" dirty="0">
                          <a:solidFill>
                            <a:srgbClr val="FFFFFF"/>
                          </a:solidFill>
                          <a:latin typeface="Droid Sans"/>
                          <a:ea typeface="DejaVu Sans"/>
                        </a:rPr>
                        <a:t>Differences</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buNone/>
                      </a:pPr>
                      <a:r>
                        <a:rPr lang="en-US" sz="1800" b="1" strike="noStrike" spc="-1">
                          <a:solidFill>
                            <a:srgbClr val="FFFFFF"/>
                          </a:solidFill>
                          <a:latin typeface="Droid Sans"/>
                          <a:ea typeface="DejaVu Sans"/>
                        </a:rPr>
                        <a:t>Idea</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buNone/>
                      </a:pPr>
                      <a:r>
                        <a:rPr lang="en-US" sz="1800" b="1" strike="noStrike" spc="-1">
                          <a:solidFill>
                            <a:srgbClr val="FFFFFF"/>
                          </a:solidFill>
                          <a:latin typeface="Droid Sans"/>
                          <a:ea typeface="DejaVu Sans"/>
                        </a:rPr>
                        <a:t>RFA</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622440">
                <a:tc vMerge="1">
                  <a:txBody>
                    <a:bodyPr/>
                    <a:lstStyle/>
                    <a:p>
                      <a:endParaRPr lang="en-US"/>
                    </a:p>
                  </a:txBody>
                  <a:tcPr marL="90000" marR="90000">
                    <a:solidFill>
                      <a:srgbClr val="729FCF"/>
                    </a:solidFill>
                  </a:tcPr>
                </a:tc>
                <a:tc>
                  <a:txBody>
                    <a:bodyPr/>
                    <a:lstStyle/>
                    <a:p>
                      <a:pPr>
                        <a:lnSpc>
                          <a:spcPct val="100000"/>
                        </a:lnSpc>
                        <a:buNone/>
                        <a:tabLst>
                          <a:tab pos="0" algn="l"/>
                        </a:tabLst>
                      </a:pPr>
                      <a:r>
                        <a:rPr lang="en-US" sz="1800" b="0" strike="noStrike" spc="-1">
                          <a:solidFill>
                            <a:srgbClr val="000000"/>
                          </a:solidFill>
                          <a:latin typeface="Droid Sans"/>
                          <a:ea typeface="DejaVu Sans"/>
                        </a:rPr>
                        <a:t>Does not need strict formatting</a:t>
                      </a:r>
                      <a:endParaRPr lang="en-US"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buNone/>
                        <a:tabLst>
                          <a:tab pos="0" algn="l"/>
                        </a:tabLst>
                      </a:pPr>
                      <a:r>
                        <a:rPr lang="en-US" sz="1800" b="0" strike="noStrike" spc="-1">
                          <a:solidFill>
                            <a:srgbClr val="000000"/>
                          </a:solidFill>
                          <a:latin typeface="Droid Sans"/>
                          <a:ea typeface="DejaVu Sans"/>
                        </a:rPr>
                        <a:t>Follows guidelines for formatting</a:t>
                      </a:r>
                      <a:endParaRPr lang="en-US"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70800">
                <a:tc vMerge="1">
                  <a:txBody>
                    <a:bodyPr/>
                    <a:lstStyle/>
                    <a:p>
                      <a:endParaRPr lang="en-US"/>
                    </a:p>
                  </a:txBody>
                  <a:tcPr marL="90000" marR="90000">
                    <a:solidFill>
                      <a:srgbClr val="729FCF"/>
                    </a:solidFill>
                  </a:tcPr>
                </a:tc>
                <a:tc>
                  <a:txBody>
                    <a:bodyPr/>
                    <a:lstStyle/>
                    <a:p>
                      <a:pPr>
                        <a:lnSpc>
                          <a:spcPct val="100000"/>
                        </a:lnSpc>
                        <a:buNone/>
                      </a:pPr>
                      <a:r>
                        <a:rPr lang="en-US" sz="1800" b="0" strike="noStrike" spc="-1">
                          <a:solidFill>
                            <a:srgbClr val="000000"/>
                          </a:solidFill>
                          <a:latin typeface="Droid Sans"/>
                          <a:ea typeface="DejaVu Sans"/>
                        </a:rPr>
                        <a:t>Does not need listed partners</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buNone/>
                      </a:pPr>
                      <a:r>
                        <a:rPr lang="en-US" sz="1800" b="0" strike="noStrike" spc="-1">
                          <a:solidFill>
                            <a:srgbClr val="000000"/>
                          </a:solidFill>
                          <a:latin typeface="Droid Sans"/>
                          <a:ea typeface="DejaVu Sans"/>
                        </a:rPr>
                        <a:t>Needs listed partners</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70800">
                <a:tc vMerge="1">
                  <a:txBody>
                    <a:bodyPr/>
                    <a:lstStyle/>
                    <a:p>
                      <a:endParaRPr lang="en-US"/>
                    </a:p>
                  </a:txBody>
                  <a:tcPr marL="90000" marR="90000">
                    <a:solidFill>
                      <a:srgbClr val="729FCF"/>
                    </a:solidFill>
                  </a:tcPr>
                </a:tc>
                <a:tc>
                  <a:txBody>
                    <a:bodyPr/>
                    <a:lstStyle/>
                    <a:p>
                      <a:pPr>
                        <a:lnSpc>
                          <a:spcPct val="100000"/>
                        </a:lnSpc>
                        <a:buNone/>
                      </a:pPr>
                      <a:r>
                        <a:rPr lang="en-US" sz="1800" b="0" strike="noStrike" spc="-1">
                          <a:solidFill>
                            <a:srgbClr val="000000"/>
                          </a:solidFill>
                          <a:latin typeface="Droid Sans"/>
                          <a:ea typeface="DejaVu Sans"/>
                        </a:rPr>
                        <a:t>Intends to get feedback</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buNone/>
                      </a:pPr>
                      <a:r>
                        <a:rPr lang="en-US" sz="1800" b="0" strike="noStrike" spc="-1">
                          <a:solidFill>
                            <a:srgbClr val="000000"/>
                          </a:solidFill>
                          <a:latin typeface="Droid Sans"/>
                          <a:ea typeface="DejaVu Sans"/>
                        </a:rPr>
                        <a:t>Intends to get approved</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622440">
                <a:tc vMerge="1">
                  <a:txBody>
                    <a:bodyPr/>
                    <a:lstStyle/>
                    <a:p>
                      <a:endParaRPr lang="en-US"/>
                    </a:p>
                  </a:txBody>
                  <a:tcPr marL="90000" marR="90000">
                    <a:solidFill>
                      <a:srgbClr val="729FCF"/>
                    </a:solidFill>
                  </a:tcPr>
                </a:tc>
                <a:tc>
                  <a:txBody>
                    <a:bodyPr/>
                    <a:lstStyle/>
                    <a:p>
                      <a:pPr>
                        <a:lnSpc>
                          <a:spcPct val="100000"/>
                        </a:lnSpc>
                        <a:buNone/>
                      </a:pPr>
                      <a:r>
                        <a:rPr lang="en-US" sz="1800" b="0" strike="noStrike" spc="-1">
                          <a:solidFill>
                            <a:srgbClr val="000000"/>
                          </a:solidFill>
                          <a:latin typeface="Droid Sans"/>
                          <a:ea typeface="DejaVu Sans"/>
                        </a:rPr>
                        <a:t>No points besides initial post</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buNone/>
                      </a:pPr>
                      <a:r>
                        <a:rPr lang="en-US" sz="1800" b="0" strike="noStrike" spc="-1">
                          <a:solidFill>
                            <a:srgbClr val="000000"/>
                          </a:solidFill>
                          <a:latin typeface="Droid Sans"/>
                          <a:ea typeface="DejaVu Sans"/>
                        </a:rPr>
                        <a:t>Graded by meeting approval deadline</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1683720">
                <a:tc vMerge="1">
                  <a:txBody>
                    <a:bodyPr/>
                    <a:lstStyle/>
                    <a:p>
                      <a:endParaRPr lang="en-US"/>
                    </a:p>
                  </a:txBody>
                  <a:tcPr marL="90000" marR="90000">
                    <a:solidFill>
                      <a:srgbClr val="729FCF"/>
                    </a:solidFill>
                  </a:tcPr>
                </a:tc>
                <a:tc>
                  <a:txBody>
                    <a:bodyPr/>
                    <a:lstStyle/>
                    <a:p>
                      <a:pPr>
                        <a:lnSpc>
                          <a:spcPct val="100000"/>
                        </a:lnSpc>
                        <a:buNone/>
                      </a:pPr>
                      <a:r>
                        <a:rPr lang="en-US" sz="1800" b="0" strike="noStrike" spc="-1">
                          <a:solidFill>
                            <a:srgbClr val="000000"/>
                          </a:solidFill>
                          <a:latin typeface="Droid Sans"/>
                          <a:ea typeface="DejaVu Sans"/>
                        </a:rPr>
                        <a:t>Discusses a potential problem and potential solution</a:t>
                      </a:r>
                      <a:endParaRPr lang="en-US"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buNone/>
                      </a:pPr>
                      <a:r>
                        <a:rPr lang="en-US" sz="1800" b="0" strike="noStrike" spc="-1" dirty="0">
                          <a:solidFill>
                            <a:srgbClr val="000000"/>
                          </a:solidFill>
                          <a:latin typeface="Droid Sans"/>
                          <a:ea typeface="DejaVu Sans"/>
                        </a:rPr>
                        <a:t>Problem is relevant, solution is well thought out, design is clearly presented</a:t>
                      </a:r>
                      <a:endParaRPr lang="en-US" sz="1800" b="0" strike="noStrike" spc="-1" dirty="0">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C4F295-FC17-42D4-89DB-5C87F7C1B047}"/>
              </a:ext>
            </a:extLst>
          </p:cNvPr>
          <p:cNvSpPr>
            <a:spLocks noGrp="1"/>
          </p:cNvSpPr>
          <p:nvPr>
            <p:ph type="body" sz="quarter" idx="10"/>
          </p:nvPr>
        </p:nvSpPr>
        <p:spPr>
          <a:xfrm>
            <a:off x="444500" y="353929"/>
            <a:ext cx="4673600" cy="742950"/>
          </a:xfrm>
        </p:spPr>
        <p:txBody>
          <a:bodyPr/>
          <a:lstStyle/>
          <a:p>
            <a:r>
              <a:rPr lang="en-US" dirty="0"/>
              <a:t>Introduction</a:t>
            </a:r>
          </a:p>
        </p:txBody>
      </p:sp>
      <p:sp>
        <p:nvSpPr>
          <p:cNvPr id="3" name="Text Placeholder 2">
            <a:extLst>
              <a:ext uri="{FF2B5EF4-FFF2-40B4-BE49-F238E27FC236}">
                <a16:creationId xmlns:a16="http://schemas.microsoft.com/office/drawing/2014/main" id="{48B04A99-60B8-4CB3-A09A-AF9746E54925}"/>
              </a:ext>
            </a:extLst>
          </p:cNvPr>
          <p:cNvSpPr>
            <a:spLocks noGrp="1"/>
          </p:cNvSpPr>
          <p:nvPr>
            <p:ph type="body" sz="quarter" idx="12"/>
          </p:nvPr>
        </p:nvSpPr>
        <p:spPr>
          <a:xfrm>
            <a:off x="406400" y="1024205"/>
            <a:ext cx="9245600" cy="2311063"/>
          </a:xfrm>
        </p:spPr>
        <p:txBody>
          <a:bodyPr/>
          <a:lstStyle/>
          <a:p>
            <a:r>
              <a:rPr lang="en-US" sz="2800" dirty="0"/>
              <a:t>Welcome to ECE 445, Senior Design Project Laboratory, the department’s capstone course</a:t>
            </a:r>
          </a:p>
          <a:p>
            <a:r>
              <a:rPr lang="en-US" sz="2800" dirty="0"/>
              <a:t>We expect you to carry out projects that are </a:t>
            </a:r>
            <a:r>
              <a:rPr lang="en-US" sz="2800" b="1" dirty="0"/>
              <a:t>unique</a:t>
            </a:r>
            <a:r>
              <a:rPr lang="en-US" sz="2800" dirty="0"/>
              <a:t>, </a:t>
            </a:r>
            <a:r>
              <a:rPr lang="en-US" sz="2800" b="1" dirty="0"/>
              <a:t>technically challenging</a:t>
            </a:r>
            <a:r>
              <a:rPr lang="en-US" sz="2800" dirty="0"/>
              <a:t>, and </a:t>
            </a:r>
            <a:r>
              <a:rPr lang="en-US" sz="2800" b="1" dirty="0"/>
              <a:t>completable </a:t>
            </a:r>
            <a:r>
              <a:rPr lang="en-US" sz="2800" dirty="0"/>
              <a:t>within the semester.</a:t>
            </a:r>
          </a:p>
        </p:txBody>
      </p:sp>
      <p:pic>
        <p:nvPicPr>
          <p:cNvPr id="5" name="Picture 4" descr="A group of people standing outside&#10;&#10;Description automatically generated">
            <a:extLst>
              <a:ext uri="{FF2B5EF4-FFF2-40B4-BE49-F238E27FC236}">
                <a16:creationId xmlns:a16="http://schemas.microsoft.com/office/drawing/2014/main" id="{8205D7FC-8EF8-A8E5-E9C5-CA5D8D8AFDBE}"/>
              </a:ext>
            </a:extLst>
          </p:cNvPr>
          <p:cNvPicPr>
            <a:picLocks noChangeAspect="1"/>
          </p:cNvPicPr>
          <p:nvPr/>
        </p:nvPicPr>
        <p:blipFill rotWithShape="1">
          <a:blip r:embed="rId3"/>
          <a:srcRect t="13390" r="20155"/>
          <a:stretch/>
        </p:blipFill>
        <p:spPr>
          <a:xfrm rot="5400000">
            <a:off x="698274" y="3580464"/>
            <a:ext cx="1530664" cy="1245276"/>
          </a:xfrm>
          <a:prstGeom prst="rect">
            <a:avLst/>
          </a:prstGeom>
        </p:spPr>
      </p:pic>
      <p:pic>
        <p:nvPicPr>
          <p:cNvPr id="7" name="Picture 6">
            <a:extLst>
              <a:ext uri="{FF2B5EF4-FFF2-40B4-BE49-F238E27FC236}">
                <a16:creationId xmlns:a16="http://schemas.microsoft.com/office/drawing/2014/main" id="{B943326B-EA9C-C6A0-E2A1-8A2496E9B36B}"/>
              </a:ext>
            </a:extLst>
          </p:cNvPr>
          <p:cNvPicPr>
            <a:picLocks noChangeAspect="1"/>
          </p:cNvPicPr>
          <p:nvPr/>
        </p:nvPicPr>
        <p:blipFill rotWithShape="1">
          <a:blip r:embed="rId4"/>
          <a:srcRect l="5917" t="9313" r="57290" b="9313"/>
          <a:stretch/>
        </p:blipFill>
        <p:spPr>
          <a:xfrm>
            <a:off x="2520812" y="4850568"/>
            <a:ext cx="2508388" cy="1736577"/>
          </a:xfrm>
          <a:prstGeom prst="rect">
            <a:avLst/>
          </a:prstGeom>
        </p:spPr>
      </p:pic>
      <p:pic>
        <p:nvPicPr>
          <p:cNvPr id="9" name="Picture 8">
            <a:extLst>
              <a:ext uri="{FF2B5EF4-FFF2-40B4-BE49-F238E27FC236}">
                <a16:creationId xmlns:a16="http://schemas.microsoft.com/office/drawing/2014/main" id="{D0A8BD17-F213-1830-93A3-1465045DF234}"/>
              </a:ext>
            </a:extLst>
          </p:cNvPr>
          <p:cNvPicPr>
            <a:picLocks noChangeAspect="1"/>
          </p:cNvPicPr>
          <p:nvPr/>
        </p:nvPicPr>
        <p:blipFill>
          <a:blip r:embed="rId5"/>
          <a:stretch>
            <a:fillRect/>
          </a:stretch>
        </p:blipFill>
        <p:spPr>
          <a:xfrm>
            <a:off x="513274" y="5009088"/>
            <a:ext cx="2007538" cy="1605226"/>
          </a:xfrm>
          <a:prstGeom prst="rect">
            <a:avLst/>
          </a:prstGeom>
        </p:spPr>
      </p:pic>
      <p:pic>
        <p:nvPicPr>
          <p:cNvPr id="1028" name="Picture 4">
            <a:extLst>
              <a:ext uri="{FF2B5EF4-FFF2-40B4-BE49-F238E27FC236}">
                <a16:creationId xmlns:a16="http://schemas.microsoft.com/office/drawing/2014/main" id="{390A240B-2285-3490-D3E9-BB650694E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6751" y="4834569"/>
            <a:ext cx="2336767" cy="1752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18E6DDE-D779-E2BF-E67B-3322CFF1D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245" y="3014312"/>
            <a:ext cx="2140300" cy="16278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D88E999-FF7A-96A2-6B69-A54C89A95970}"/>
              </a:ext>
            </a:extLst>
          </p:cNvPr>
          <p:cNvPicPr>
            <a:picLocks noChangeAspect="1"/>
          </p:cNvPicPr>
          <p:nvPr/>
        </p:nvPicPr>
        <p:blipFill>
          <a:blip r:embed="rId8"/>
          <a:stretch>
            <a:fillRect/>
          </a:stretch>
        </p:blipFill>
        <p:spPr>
          <a:xfrm>
            <a:off x="2581655" y="3292225"/>
            <a:ext cx="2508388" cy="1512613"/>
          </a:xfrm>
          <a:prstGeom prst="rect">
            <a:avLst/>
          </a:prstGeom>
        </p:spPr>
      </p:pic>
      <p:pic>
        <p:nvPicPr>
          <p:cNvPr id="1032" name="Picture 8">
            <a:extLst>
              <a:ext uri="{FF2B5EF4-FFF2-40B4-BE49-F238E27FC236}">
                <a16:creationId xmlns:a16="http://schemas.microsoft.com/office/drawing/2014/main" id="{2E0F3F0D-5218-DEA8-329C-B6F5ECB241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1265" y="4817274"/>
            <a:ext cx="2253091" cy="17171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4723897-320D-BB43-3AE7-10DD6603D1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28984" y="3083587"/>
            <a:ext cx="2140300" cy="16052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2">
            <a:extLst>
              <a:ext uri="{FF2B5EF4-FFF2-40B4-BE49-F238E27FC236}">
                <a16:creationId xmlns:a16="http://schemas.microsoft.com/office/drawing/2014/main" id="{6A415A26-CE79-7BAE-7D81-0B344A7E8562}"/>
              </a:ext>
            </a:extLst>
          </p:cNvPr>
          <p:cNvSpPr txBox="1">
            <a:spLocks/>
          </p:cNvSpPr>
          <p:nvPr/>
        </p:nvSpPr>
        <p:spPr>
          <a:xfrm>
            <a:off x="471534" y="6642254"/>
            <a:ext cx="2091017" cy="404742"/>
          </a:xfrm>
          <a:prstGeom prst="rect">
            <a:avLst/>
          </a:prstGeom>
        </p:spPr>
        <p:txBody>
          <a:bodyPr vert="horz"/>
          <a:lstStyle>
            <a:lvl1pPr marL="382059" indent="-382059" algn="l" defTabSz="509412" rtl="0" eaLnBrk="1" latinLnBrk="0" hangingPunct="1">
              <a:spcBef>
                <a:spcPct val="20000"/>
              </a:spcBef>
              <a:buFont typeface="Wingdings" panose="05000000000000000000" pitchFamily="2" charset="2"/>
              <a:buChar char="§"/>
              <a:defRPr sz="24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vl2pPr marL="827795" indent="-318383" algn="l" defTabSz="509412" rtl="0" eaLnBrk="1" latinLnBrk="0" hangingPunct="1">
              <a:spcBef>
                <a:spcPct val="20000"/>
              </a:spcBef>
              <a:buFont typeface="Arial"/>
              <a:buChar char="–"/>
              <a:defRPr sz="20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2pPr>
            <a:lvl3pPr marL="1273531" indent="-254706" algn="l" defTabSz="509412" rtl="0" eaLnBrk="1" latinLnBrk="0" hangingPunct="1">
              <a:spcBef>
                <a:spcPct val="20000"/>
              </a:spcBef>
              <a:buFont typeface="Arial"/>
              <a:buChar char="•"/>
              <a:defRPr sz="18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3pPr>
            <a:lvl4pPr marL="1782943" indent="-254706" algn="l" defTabSz="509412" rtl="0" eaLnBrk="1" latinLnBrk="0" hangingPunct="1">
              <a:spcBef>
                <a:spcPct val="20000"/>
              </a:spcBef>
              <a:buFont typeface="Arial"/>
              <a:buChar char="–"/>
              <a:defRPr sz="16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4pPr>
            <a:lvl5pPr marL="2292355" indent="-254706" algn="l" defTabSz="509412" rtl="0" eaLnBrk="1" latinLnBrk="0" hangingPunct="1">
              <a:spcBef>
                <a:spcPct val="20000"/>
              </a:spcBef>
              <a:buFont typeface="Arial"/>
              <a:buChar char="»"/>
              <a:defRPr sz="22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dirty="0"/>
              <a:t>Illini Voyager (SP23</a:t>
            </a:r>
            <a:r>
              <a:rPr lang="en-US" sz="1400" dirty="0"/>
              <a:t>)</a:t>
            </a:r>
          </a:p>
        </p:txBody>
      </p:sp>
      <p:sp>
        <p:nvSpPr>
          <p:cNvPr id="15" name="Text Placeholder 2">
            <a:extLst>
              <a:ext uri="{FF2B5EF4-FFF2-40B4-BE49-F238E27FC236}">
                <a16:creationId xmlns:a16="http://schemas.microsoft.com/office/drawing/2014/main" id="{28D454C6-E3E8-5BF8-D900-78386EACFC51}"/>
              </a:ext>
            </a:extLst>
          </p:cNvPr>
          <p:cNvSpPr txBox="1">
            <a:spLocks/>
          </p:cNvSpPr>
          <p:nvPr/>
        </p:nvSpPr>
        <p:spPr>
          <a:xfrm>
            <a:off x="3007830" y="6642254"/>
            <a:ext cx="1534351" cy="404742"/>
          </a:xfrm>
          <a:prstGeom prst="rect">
            <a:avLst/>
          </a:prstGeom>
        </p:spPr>
        <p:txBody>
          <a:bodyPr vert="horz"/>
          <a:lstStyle>
            <a:lvl1pPr marL="382059" indent="-382059" algn="l" defTabSz="509412" rtl="0" eaLnBrk="1" latinLnBrk="0" hangingPunct="1">
              <a:spcBef>
                <a:spcPct val="20000"/>
              </a:spcBef>
              <a:buFont typeface="Wingdings" panose="05000000000000000000" pitchFamily="2" charset="2"/>
              <a:buChar char="§"/>
              <a:defRPr sz="24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vl2pPr marL="827795" indent="-318383" algn="l" defTabSz="509412" rtl="0" eaLnBrk="1" latinLnBrk="0" hangingPunct="1">
              <a:spcBef>
                <a:spcPct val="20000"/>
              </a:spcBef>
              <a:buFont typeface="Arial"/>
              <a:buChar char="–"/>
              <a:defRPr sz="20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2pPr>
            <a:lvl3pPr marL="1273531" indent="-254706" algn="l" defTabSz="509412" rtl="0" eaLnBrk="1" latinLnBrk="0" hangingPunct="1">
              <a:spcBef>
                <a:spcPct val="20000"/>
              </a:spcBef>
              <a:buFont typeface="Arial"/>
              <a:buChar char="•"/>
              <a:defRPr sz="18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3pPr>
            <a:lvl4pPr marL="1782943" indent="-254706" algn="l" defTabSz="509412" rtl="0" eaLnBrk="1" latinLnBrk="0" hangingPunct="1">
              <a:spcBef>
                <a:spcPct val="20000"/>
              </a:spcBef>
              <a:buFont typeface="Arial"/>
              <a:buChar char="–"/>
              <a:defRPr sz="16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4pPr>
            <a:lvl5pPr marL="2292355" indent="-254706" algn="l" defTabSz="509412" rtl="0" eaLnBrk="1" latinLnBrk="0" hangingPunct="1">
              <a:spcBef>
                <a:spcPct val="20000"/>
              </a:spcBef>
              <a:buFont typeface="Arial"/>
              <a:buChar char="»"/>
              <a:defRPr sz="22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dirty="0"/>
              <a:t>CHARM (FA22</a:t>
            </a:r>
            <a:r>
              <a:rPr lang="en-US" sz="1400" dirty="0"/>
              <a:t>)</a:t>
            </a:r>
          </a:p>
        </p:txBody>
      </p:sp>
      <p:sp>
        <p:nvSpPr>
          <p:cNvPr id="16" name="Text Placeholder 2">
            <a:extLst>
              <a:ext uri="{FF2B5EF4-FFF2-40B4-BE49-F238E27FC236}">
                <a16:creationId xmlns:a16="http://schemas.microsoft.com/office/drawing/2014/main" id="{CFA011ED-3B96-CA05-9DBE-4E9F69EFB2AC}"/>
              </a:ext>
            </a:extLst>
          </p:cNvPr>
          <p:cNvSpPr txBox="1">
            <a:spLocks/>
          </p:cNvSpPr>
          <p:nvPr/>
        </p:nvSpPr>
        <p:spPr>
          <a:xfrm>
            <a:off x="4881652" y="6586412"/>
            <a:ext cx="2803487" cy="404742"/>
          </a:xfrm>
          <a:prstGeom prst="rect">
            <a:avLst/>
          </a:prstGeom>
        </p:spPr>
        <p:txBody>
          <a:bodyPr vert="horz"/>
          <a:lstStyle>
            <a:lvl1pPr marL="382059" indent="-382059" algn="l" defTabSz="509412" rtl="0" eaLnBrk="1" latinLnBrk="0" hangingPunct="1">
              <a:spcBef>
                <a:spcPct val="20000"/>
              </a:spcBef>
              <a:buFont typeface="Wingdings" panose="05000000000000000000" pitchFamily="2" charset="2"/>
              <a:buChar char="§"/>
              <a:defRPr sz="24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vl2pPr marL="827795" indent="-318383" algn="l" defTabSz="509412" rtl="0" eaLnBrk="1" latinLnBrk="0" hangingPunct="1">
              <a:spcBef>
                <a:spcPct val="20000"/>
              </a:spcBef>
              <a:buFont typeface="Arial"/>
              <a:buChar char="–"/>
              <a:defRPr sz="20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2pPr>
            <a:lvl3pPr marL="1273531" indent="-254706" algn="l" defTabSz="509412" rtl="0" eaLnBrk="1" latinLnBrk="0" hangingPunct="1">
              <a:spcBef>
                <a:spcPct val="20000"/>
              </a:spcBef>
              <a:buFont typeface="Arial"/>
              <a:buChar char="•"/>
              <a:defRPr sz="18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3pPr>
            <a:lvl4pPr marL="1782943" indent="-254706" algn="l" defTabSz="509412" rtl="0" eaLnBrk="1" latinLnBrk="0" hangingPunct="1">
              <a:spcBef>
                <a:spcPct val="20000"/>
              </a:spcBef>
              <a:buFont typeface="Arial"/>
              <a:buChar char="–"/>
              <a:defRPr sz="16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4pPr>
            <a:lvl5pPr marL="2292355" indent="-254706" algn="l" defTabSz="509412" rtl="0" eaLnBrk="1" latinLnBrk="0" hangingPunct="1">
              <a:spcBef>
                <a:spcPct val="20000"/>
              </a:spcBef>
              <a:buFont typeface="Arial"/>
              <a:buChar char="»"/>
              <a:defRPr sz="22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dirty="0"/>
              <a:t>Autonomous Sailboat (SP22</a:t>
            </a:r>
            <a:r>
              <a:rPr lang="en-US" sz="1400" dirty="0"/>
              <a:t>)</a:t>
            </a:r>
          </a:p>
        </p:txBody>
      </p:sp>
      <p:sp>
        <p:nvSpPr>
          <p:cNvPr id="17" name="Text Placeholder 2">
            <a:extLst>
              <a:ext uri="{FF2B5EF4-FFF2-40B4-BE49-F238E27FC236}">
                <a16:creationId xmlns:a16="http://schemas.microsoft.com/office/drawing/2014/main" id="{697B1EE7-AA12-AF84-695E-41F6D9C98E6B}"/>
              </a:ext>
            </a:extLst>
          </p:cNvPr>
          <p:cNvSpPr txBox="1">
            <a:spLocks/>
          </p:cNvSpPr>
          <p:nvPr/>
        </p:nvSpPr>
        <p:spPr>
          <a:xfrm>
            <a:off x="7550012" y="6587145"/>
            <a:ext cx="2508388" cy="404742"/>
          </a:xfrm>
          <a:prstGeom prst="rect">
            <a:avLst/>
          </a:prstGeom>
        </p:spPr>
        <p:txBody>
          <a:bodyPr vert="horz"/>
          <a:lstStyle>
            <a:lvl1pPr marL="382059" indent="-382059" algn="l" defTabSz="509412" rtl="0" eaLnBrk="1" latinLnBrk="0" hangingPunct="1">
              <a:spcBef>
                <a:spcPct val="20000"/>
              </a:spcBef>
              <a:buFont typeface="Wingdings" panose="05000000000000000000" pitchFamily="2" charset="2"/>
              <a:buChar char="§"/>
              <a:defRPr sz="24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1pPr>
            <a:lvl2pPr marL="827795" indent="-318383" algn="l" defTabSz="509412" rtl="0" eaLnBrk="1" latinLnBrk="0" hangingPunct="1">
              <a:spcBef>
                <a:spcPct val="20000"/>
              </a:spcBef>
              <a:buFont typeface="Arial"/>
              <a:buChar char="–"/>
              <a:defRPr sz="20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2pPr>
            <a:lvl3pPr marL="1273531" indent="-254706" algn="l" defTabSz="509412" rtl="0" eaLnBrk="1" latinLnBrk="0" hangingPunct="1">
              <a:spcBef>
                <a:spcPct val="20000"/>
              </a:spcBef>
              <a:buFont typeface="Arial"/>
              <a:buChar char="•"/>
              <a:defRPr sz="18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3pPr>
            <a:lvl4pPr marL="1782943" indent="-254706" algn="l" defTabSz="509412" rtl="0" eaLnBrk="1" latinLnBrk="0" hangingPunct="1">
              <a:spcBef>
                <a:spcPct val="20000"/>
              </a:spcBef>
              <a:buFont typeface="Arial"/>
              <a:buChar char="–"/>
              <a:defRPr sz="16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4pPr>
            <a:lvl5pPr marL="2292355" indent="-254706" algn="l" defTabSz="509412" rtl="0" eaLnBrk="1" latinLnBrk="0" hangingPunct="1">
              <a:spcBef>
                <a:spcPct val="20000"/>
              </a:spcBef>
              <a:buFont typeface="Arial"/>
              <a:buChar char="»"/>
              <a:defRPr sz="2200" b="0" i="0" kern="1200">
                <a:solidFill>
                  <a:srgbClr val="002060"/>
                </a:solidFill>
                <a:latin typeface="Droid Sans" panose="020B0606030804020204" pitchFamily="34" charset="0"/>
                <a:ea typeface="Droid Sans" panose="020B0606030804020204" pitchFamily="34" charset="0"/>
                <a:cs typeface="Droid Sans" panose="020B0606030804020204" pitchFamily="34" charset="0"/>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0" indent="0">
              <a:buNone/>
            </a:pPr>
            <a:r>
              <a:rPr lang="en-US" sz="1600" dirty="0"/>
              <a:t>Grid-tied Spin Bike (FA21</a:t>
            </a:r>
            <a:r>
              <a:rPr lang="en-US" sz="1400" dirty="0"/>
              <a:t>)</a:t>
            </a:r>
          </a:p>
        </p:txBody>
      </p:sp>
    </p:spTree>
    <p:extLst>
      <p:ext uri="{BB962C8B-B14F-4D97-AF65-F5344CB8AC3E}">
        <p14:creationId xmlns:p14="http://schemas.microsoft.com/office/powerpoint/2010/main" val="119269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extShape 1"/>
          <p:cNvSpPr/>
          <p:nvPr/>
        </p:nvSpPr>
        <p:spPr>
          <a:xfrm>
            <a:off x="444600" y="990720"/>
            <a:ext cx="4672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641"/>
              </a:spcBef>
              <a:buNone/>
              <a:tabLst>
                <a:tab pos="0" algn="l"/>
              </a:tabLst>
            </a:pPr>
            <a:r>
              <a:rPr lang="en-US" sz="3200" b="1" strike="noStrike" spc="-1">
                <a:solidFill>
                  <a:srgbClr val="142958"/>
                </a:solidFill>
                <a:latin typeface="Arial Narrow"/>
                <a:ea typeface="DejaVu Sans"/>
              </a:rPr>
              <a:t>Initial Post Deadline</a:t>
            </a:r>
            <a:endParaRPr lang="en-US" sz="3200" b="0" strike="noStrike" spc="-1">
              <a:latin typeface="Arial"/>
            </a:endParaRPr>
          </a:p>
        </p:txBody>
      </p:sp>
      <p:sp>
        <p:nvSpPr>
          <p:cNvPr id="241" name="TextShape 2"/>
          <p:cNvSpPr/>
          <p:nvPr/>
        </p:nvSpPr>
        <p:spPr>
          <a:xfrm>
            <a:off x="444600" y="1917720"/>
            <a:ext cx="8982720" cy="119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2299"/>
              </a:spcBef>
              <a:buNone/>
              <a:tabLst>
                <a:tab pos="0" algn="l"/>
              </a:tabLst>
            </a:pPr>
            <a:r>
              <a:rPr lang="en-US" sz="6600" b="1" strike="noStrike" spc="-1" dirty="0">
                <a:solidFill>
                  <a:srgbClr val="002060"/>
                </a:solidFill>
                <a:latin typeface="Droid Sans"/>
                <a:ea typeface="Droid Sans"/>
              </a:rPr>
              <a:t>January 18</a:t>
            </a:r>
            <a:r>
              <a:rPr lang="en-US" sz="6600" b="1" strike="noStrike" spc="-1" baseline="30000" dirty="0">
                <a:solidFill>
                  <a:srgbClr val="002060"/>
                </a:solidFill>
                <a:latin typeface="Droid Sans"/>
                <a:ea typeface="Droid Sans"/>
              </a:rPr>
              <a:t>th</a:t>
            </a:r>
            <a:r>
              <a:rPr lang="en-US" sz="6600" b="1" strike="noStrike" spc="-1" dirty="0">
                <a:solidFill>
                  <a:srgbClr val="002060"/>
                </a:solidFill>
                <a:latin typeface="Droid Sans"/>
                <a:ea typeface="Droid Sans"/>
              </a:rPr>
              <a:t> 11:59pm</a:t>
            </a:r>
            <a:endParaRPr lang="en-US" sz="6600" b="0" strike="noStrike" spc="-1" dirty="0">
              <a:latin typeface="Arial"/>
            </a:endParaRPr>
          </a:p>
        </p:txBody>
      </p:sp>
      <p:sp>
        <p:nvSpPr>
          <p:cNvPr id="242" name="TextShape 1"/>
          <p:cNvSpPr/>
          <p:nvPr/>
        </p:nvSpPr>
        <p:spPr>
          <a:xfrm>
            <a:off x="444600" y="3449520"/>
            <a:ext cx="4672080" cy="74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641"/>
              </a:spcBef>
              <a:buNone/>
              <a:tabLst>
                <a:tab pos="0" algn="l"/>
              </a:tabLst>
            </a:pPr>
            <a:r>
              <a:rPr lang="en-US" sz="3200" b="1" strike="noStrike" spc="-1" dirty="0">
                <a:solidFill>
                  <a:srgbClr val="142958"/>
                </a:solidFill>
                <a:latin typeface="Arial Narrow"/>
                <a:ea typeface="DejaVu Sans"/>
              </a:rPr>
              <a:t>RFA Approval Deadline</a:t>
            </a:r>
            <a:endParaRPr lang="en-US" sz="3200" b="0" strike="noStrike" spc="-1" dirty="0">
              <a:latin typeface="Arial"/>
            </a:endParaRPr>
          </a:p>
        </p:txBody>
      </p:sp>
      <p:sp>
        <p:nvSpPr>
          <p:cNvPr id="243" name="TextShape 2"/>
          <p:cNvSpPr/>
          <p:nvPr/>
        </p:nvSpPr>
        <p:spPr>
          <a:xfrm>
            <a:off x="444600" y="4365000"/>
            <a:ext cx="9244080" cy="125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spcBef>
                <a:spcPts val="2299"/>
              </a:spcBef>
              <a:buNone/>
              <a:tabLst>
                <a:tab pos="0" algn="l"/>
              </a:tabLst>
            </a:pPr>
            <a:r>
              <a:rPr lang="en-US" sz="6600" b="1" strike="noStrike" spc="-1" dirty="0">
                <a:solidFill>
                  <a:srgbClr val="002060"/>
                </a:solidFill>
                <a:latin typeface="Droid Sans"/>
                <a:ea typeface="Droid Sans"/>
              </a:rPr>
              <a:t>February 1</a:t>
            </a:r>
            <a:r>
              <a:rPr lang="en-US" sz="6600" b="1" spc="-1" baseline="30000" dirty="0">
                <a:solidFill>
                  <a:srgbClr val="002060"/>
                </a:solidFill>
                <a:latin typeface="Droid Sans"/>
                <a:ea typeface="Droid Sans"/>
              </a:rPr>
              <a:t>st</a:t>
            </a:r>
            <a:r>
              <a:rPr lang="en-US" sz="6600" b="1" strike="noStrike" spc="-1" dirty="0">
                <a:solidFill>
                  <a:srgbClr val="002060"/>
                </a:solidFill>
                <a:latin typeface="Droid Sans"/>
                <a:ea typeface="Droid Sans"/>
              </a:rPr>
              <a:t> 11:59pm</a:t>
            </a:r>
            <a:endParaRPr lang="en-US" sz="6600" b="0" strike="noStrike" spc="-1" dirty="0">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4E630-0AB2-4108-BA6C-72D53BC15C2A}"/>
              </a:ext>
            </a:extLst>
          </p:cNvPr>
          <p:cNvSpPr>
            <a:spLocks noGrp="1"/>
          </p:cNvSpPr>
          <p:nvPr>
            <p:ph type="body" sz="quarter" idx="10"/>
          </p:nvPr>
        </p:nvSpPr>
        <p:spPr>
          <a:xfrm>
            <a:off x="444499" y="357109"/>
            <a:ext cx="8925132" cy="742950"/>
          </a:xfrm>
        </p:spPr>
        <p:txBody>
          <a:bodyPr/>
          <a:lstStyle/>
          <a:p>
            <a:r>
              <a:rPr lang="en-US" dirty="0"/>
              <a:t>Project Proposal and Design Document </a:t>
            </a:r>
            <a:r>
              <a:rPr lang="en-US" b="0" dirty="0"/>
              <a:t>(weeks 4-6)</a:t>
            </a:r>
          </a:p>
        </p:txBody>
      </p:sp>
      <p:sp>
        <p:nvSpPr>
          <p:cNvPr id="3" name="Text Placeholder 2">
            <a:extLst>
              <a:ext uri="{FF2B5EF4-FFF2-40B4-BE49-F238E27FC236}">
                <a16:creationId xmlns:a16="http://schemas.microsoft.com/office/drawing/2014/main" id="{B946742C-B996-4ED5-8F6F-80C308F8D23C}"/>
              </a:ext>
            </a:extLst>
          </p:cNvPr>
          <p:cNvSpPr>
            <a:spLocks noGrp="1"/>
          </p:cNvSpPr>
          <p:nvPr>
            <p:ph type="body" sz="quarter" idx="12"/>
          </p:nvPr>
        </p:nvSpPr>
        <p:spPr>
          <a:xfrm>
            <a:off x="444499" y="932603"/>
            <a:ext cx="9245600" cy="5907194"/>
          </a:xfrm>
        </p:spPr>
        <p:txBody>
          <a:bodyPr/>
          <a:lstStyle/>
          <a:p>
            <a:r>
              <a:rPr lang="en-US" dirty="0"/>
              <a:t>The sooner your project is approved, the sooner you can begin the design process</a:t>
            </a:r>
          </a:p>
          <a:p>
            <a:r>
              <a:rPr lang="en-US" dirty="0"/>
              <a:t>The process begins with the </a:t>
            </a:r>
            <a:r>
              <a:rPr lang="en-US" b="1" dirty="0"/>
              <a:t>Project Proposal </a:t>
            </a:r>
          </a:p>
          <a:p>
            <a:pPr lvl="1"/>
            <a:r>
              <a:rPr lang="en-US" dirty="0"/>
              <a:t>Objective and Background</a:t>
            </a:r>
          </a:p>
          <a:p>
            <a:pPr lvl="1"/>
            <a:r>
              <a:rPr lang="en-US" dirty="0"/>
              <a:t>High-level requirements</a:t>
            </a:r>
          </a:p>
          <a:p>
            <a:pPr lvl="1"/>
            <a:r>
              <a:rPr lang="en-US" dirty="0"/>
              <a:t>Description of design - block diagram, major components</a:t>
            </a:r>
          </a:p>
          <a:p>
            <a:pPr lvl="1"/>
            <a:r>
              <a:rPr lang="en-US" dirty="0"/>
              <a:t>Ethics and safety</a:t>
            </a:r>
          </a:p>
          <a:p>
            <a:r>
              <a:rPr lang="en-US" dirty="0"/>
              <a:t>The </a:t>
            </a:r>
            <a:r>
              <a:rPr lang="en-US" b="1" dirty="0"/>
              <a:t>Design Document </a:t>
            </a:r>
            <a:r>
              <a:rPr lang="en-US" dirty="0"/>
              <a:t>is an instruction manual for your project.</a:t>
            </a:r>
            <a:br>
              <a:rPr lang="en-US" dirty="0"/>
            </a:br>
            <a:r>
              <a:rPr lang="en-US" dirty="0"/>
              <a:t>In addition to above items, it includes</a:t>
            </a:r>
          </a:p>
          <a:p>
            <a:pPr lvl="1"/>
            <a:r>
              <a:rPr lang="en-US" dirty="0"/>
              <a:t>Circuit Schematics</a:t>
            </a:r>
          </a:p>
          <a:p>
            <a:pPr lvl="1"/>
            <a:r>
              <a:rPr lang="en-US" dirty="0"/>
              <a:t>Tolerance Analysis</a:t>
            </a:r>
          </a:p>
          <a:p>
            <a:pPr lvl="1"/>
            <a:r>
              <a:rPr lang="en-US" dirty="0"/>
              <a:t>Requirements and Verifications</a:t>
            </a:r>
          </a:p>
          <a:p>
            <a:pPr lvl="1"/>
            <a:r>
              <a:rPr lang="en-US" dirty="0"/>
              <a:t>Defines what a successful </a:t>
            </a:r>
            <a:r>
              <a:rPr lang="en-US" b="1" dirty="0"/>
              <a:t>demo </a:t>
            </a:r>
            <a:r>
              <a:rPr lang="en-US" dirty="0"/>
              <a:t>looks like</a:t>
            </a:r>
          </a:p>
          <a:p>
            <a:pPr lvl="1"/>
            <a:r>
              <a:rPr lang="en-US" dirty="0"/>
              <a:t>Schedule, costs, etc.</a:t>
            </a:r>
          </a:p>
          <a:p>
            <a:r>
              <a:rPr lang="en-US" dirty="0"/>
              <a:t>The Design Document is the subject of the </a:t>
            </a:r>
            <a:r>
              <a:rPr lang="en-US" b="1" dirty="0"/>
              <a:t>Design Review</a:t>
            </a:r>
          </a:p>
        </p:txBody>
      </p:sp>
    </p:spTree>
    <p:extLst>
      <p:ext uri="{BB962C8B-B14F-4D97-AF65-F5344CB8AC3E}">
        <p14:creationId xmlns:p14="http://schemas.microsoft.com/office/powerpoint/2010/main" val="3239448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134780-DC85-4652-8FFF-6BF02D4DF8A6}"/>
              </a:ext>
            </a:extLst>
          </p:cNvPr>
          <p:cNvSpPr>
            <a:spLocks noGrp="1"/>
          </p:cNvSpPr>
          <p:nvPr>
            <p:ph type="body" sz="quarter" idx="10"/>
          </p:nvPr>
        </p:nvSpPr>
        <p:spPr>
          <a:xfrm>
            <a:off x="444500" y="285750"/>
            <a:ext cx="6989453" cy="742950"/>
          </a:xfrm>
        </p:spPr>
        <p:txBody>
          <a:bodyPr/>
          <a:lstStyle/>
          <a:p>
            <a:r>
              <a:rPr lang="en-US" dirty="0"/>
              <a:t>Building and Testing </a:t>
            </a:r>
            <a:r>
              <a:rPr lang="en-US" b="0" dirty="0"/>
              <a:t>(weeks 7-14)</a:t>
            </a:r>
          </a:p>
        </p:txBody>
      </p:sp>
      <p:sp>
        <p:nvSpPr>
          <p:cNvPr id="3" name="Text Placeholder 2">
            <a:extLst>
              <a:ext uri="{FF2B5EF4-FFF2-40B4-BE49-F238E27FC236}">
                <a16:creationId xmlns:a16="http://schemas.microsoft.com/office/drawing/2014/main" id="{E9E93D5E-B421-40BB-8CF1-E1B14633DA3F}"/>
              </a:ext>
            </a:extLst>
          </p:cNvPr>
          <p:cNvSpPr>
            <a:spLocks noGrp="1"/>
          </p:cNvSpPr>
          <p:nvPr>
            <p:ph type="body" sz="quarter" idx="12"/>
          </p:nvPr>
        </p:nvSpPr>
        <p:spPr>
          <a:xfrm>
            <a:off x="406400" y="1028700"/>
            <a:ext cx="9245600" cy="5894614"/>
          </a:xfrm>
        </p:spPr>
        <p:txBody>
          <a:bodyPr/>
          <a:lstStyle/>
          <a:p>
            <a:r>
              <a:rPr lang="en-US" sz="2800" dirty="0"/>
              <a:t>The next 8 weeks are devoted to building and testing your project device</a:t>
            </a:r>
          </a:p>
          <a:p>
            <a:r>
              <a:rPr lang="en-US" sz="2800" dirty="0"/>
              <a:t>Work in accordance with the schedule laid out in your DR along with guidance from TA’s and professors</a:t>
            </a:r>
          </a:p>
          <a:p>
            <a:pPr lvl="1"/>
            <a:r>
              <a:rPr lang="en-US" sz="2400" dirty="0"/>
              <a:t>Order parts early including spares and begin breadboarding</a:t>
            </a:r>
          </a:p>
          <a:p>
            <a:pPr lvl="1"/>
            <a:r>
              <a:rPr lang="en-US" sz="2400" dirty="0"/>
              <a:t>Make contact with machine shop but keep mechanical design simple</a:t>
            </a:r>
          </a:p>
          <a:p>
            <a:pPr lvl="1"/>
            <a:r>
              <a:rPr lang="en-US" sz="2400" dirty="0"/>
              <a:t>Develop MCU software in parallel with hardware</a:t>
            </a:r>
          </a:p>
          <a:p>
            <a:pPr lvl="1"/>
            <a:r>
              <a:rPr lang="en-US" sz="2400" dirty="0"/>
              <a:t>Finalize circuits and design PCB</a:t>
            </a:r>
          </a:p>
          <a:p>
            <a:pPr lvl="1"/>
            <a:r>
              <a:rPr lang="en-US" sz="2400" dirty="0"/>
              <a:t>Work on tolerance analysis</a:t>
            </a:r>
          </a:p>
          <a:p>
            <a:pPr lvl="1"/>
            <a:r>
              <a:rPr lang="en-US" sz="2400" dirty="0"/>
              <a:t>Identify problems early, make adjustments</a:t>
            </a:r>
          </a:p>
          <a:p>
            <a:pPr lvl="1"/>
            <a:r>
              <a:rPr lang="en-US" sz="2400" dirty="0"/>
              <a:t>Get your PCB ready in time for first-round </a:t>
            </a:r>
            <a:r>
              <a:rPr lang="en-US" sz="2400" dirty="0" err="1"/>
              <a:t>PCBway</a:t>
            </a:r>
            <a:r>
              <a:rPr lang="en-US" sz="2400" dirty="0"/>
              <a:t> order</a:t>
            </a:r>
          </a:p>
          <a:p>
            <a:pPr lvl="1"/>
            <a:r>
              <a:rPr lang="en-US" sz="2400" dirty="0"/>
              <a:t>Integrate subsystems to obtain final product</a:t>
            </a:r>
          </a:p>
          <a:p>
            <a:pPr lvl="1"/>
            <a:endParaRPr lang="en-US" sz="2400" dirty="0"/>
          </a:p>
          <a:p>
            <a:endParaRPr lang="en-US" sz="2800" dirty="0"/>
          </a:p>
        </p:txBody>
      </p:sp>
    </p:spTree>
    <p:extLst>
      <p:ext uri="{BB962C8B-B14F-4D97-AF65-F5344CB8AC3E}">
        <p14:creationId xmlns:p14="http://schemas.microsoft.com/office/powerpoint/2010/main" val="3795535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905F03-76E5-446C-A807-415C2579C9EF}"/>
              </a:ext>
            </a:extLst>
          </p:cNvPr>
          <p:cNvSpPr>
            <a:spLocks noGrp="1"/>
          </p:cNvSpPr>
          <p:nvPr>
            <p:ph type="body" sz="quarter" idx="10"/>
          </p:nvPr>
        </p:nvSpPr>
        <p:spPr>
          <a:xfrm>
            <a:off x="444500" y="300961"/>
            <a:ext cx="8865755" cy="742950"/>
          </a:xfrm>
        </p:spPr>
        <p:txBody>
          <a:bodyPr/>
          <a:lstStyle/>
          <a:p>
            <a:r>
              <a:rPr lang="en-US" sz="3600" dirty="0"/>
              <a:t>Demonstration, Final Presentation and Report</a:t>
            </a:r>
          </a:p>
        </p:txBody>
      </p:sp>
      <p:sp>
        <p:nvSpPr>
          <p:cNvPr id="3" name="Text Placeholder 2">
            <a:extLst>
              <a:ext uri="{FF2B5EF4-FFF2-40B4-BE49-F238E27FC236}">
                <a16:creationId xmlns:a16="http://schemas.microsoft.com/office/drawing/2014/main" id="{112D29FC-B344-477E-AA16-D9D5DAEAB3A6}"/>
              </a:ext>
            </a:extLst>
          </p:cNvPr>
          <p:cNvSpPr>
            <a:spLocks noGrp="1"/>
          </p:cNvSpPr>
          <p:nvPr>
            <p:ph type="body" sz="quarter" idx="12"/>
          </p:nvPr>
        </p:nvSpPr>
        <p:spPr>
          <a:xfrm>
            <a:off x="444500" y="1043911"/>
            <a:ext cx="9245600" cy="5249718"/>
          </a:xfrm>
        </p:spPr>
        <p:txBody>
          <a:bodyPr/>
          <a:lstStyle/>
          <a:p>
            <a:r>
              <a:rPr lang="en-US" sz="2800" dirty="0"/>
              <a:t>Week 15: Demonstrate a fully functioning prototype to your professor, some TA’s, and other students</a:t>
            </a:r>
          </a:p>
          <a:p>
            <a:pPr lvl="1"/>
            <a:r>
              <a:rPr lang="en-US" sz="2400" dirty="0"/>
              <a:t>This should be the highlight of your course experience</a:t>
            </a:r>
          </a:p>
          <a:p>
            <a:r>
              <a:rPr lang="en-US" sz="2800" dirty="0"/>
              <a:t>Week 16: Give a formal presentation on your project and submit Final Report</a:t>
            </a:r>
            <a:endParaRPr lang="en-US" sz="1600" dirty="0"/>
          </a:p>
          <a:p>
            <a:r>
              <a:rPr lang="en-US" sz="2800" dirty="0"/>
              <a:t>A one-minute project video can be submitted for extra credit</a:t>
            </a:r>
          </a:p>
          <a:p>
            <a:r>
              <a:rPr lang="en-US" sz="2800" dirty="0"/>
              <a:t>The best projects may win awards.</a:t>
            </a:r>
          </a:p>
          <a:p>
            <a:r>
              <a:rPr lang="en-US" sz="2800" dirty="0"/>
              <a:t>Students own IP of student-originated projects</a:t>
            </a:r>
          </a:p>
          <a:p>
            <a:r>
              <a:rPr lang="en-US" sz="2800" dirty="0"/>
              <a:t>Sponsors generally own IP of pitched projects</a:t>
            </a:r>
          </a:p>
          <a:p>
            <a:r>
              <a:rPr lang="en-US" sz="2800" dirty="0"/>
              <a:t>Main course goal is a successful project experience</a:t>
            </a:r>
          </a:p>
        </p:txBody>
      </p:sp>
    </p:spTree>
    <p:extLst>
      <p:ext uri="{BB962C8B-B14F-4D97-AF65-F5344CB8AC3E}">
        <p14:creationId xmlns:p14="http://schemas.microsoft.com/office/powerpoint/2010/main" val="1746538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1938" y="301565"/>
            <a:ext cx="9441962" cy="742950"/>
          </a:xfrm>
        </p:spPr>
        <p:txBody>
          <a:bodyPr/>
          <a:lstStyle/>
          <a:p>
            <a:r>
              <a:rPr lang="en-US" dirty="0"/>
              <a:t>Advanced Composition Requirement and Lab </a:t>
            </a:r>
            <a:r>
              <a:rPr lang="en-US" dirty="0" err="1"/>
              <a:t>Noteboook</a:t>
            </a:r>
            <a:endParaRPr lang="en-US" dirty="0"/>
          </a:p>
        </p:txBody>
      </p:sp>
      <p:sp>
        <p:nvSpPr>
          <p:cNvPr id="3" name="Text Placeholder 2"/>
          <p:cNvSpPr>
            <a:spLocks noGrp="1"/>
          </p:cNvSpPr>
          <p:nvPr>
            <p:ph type="body" sz="quarter" idx="12"/>
          </p:nvPr>
        </p:nvSpPr>
        <p:spPr>
          <a:xfrm>
            <a:off x="444500" y="1044515"/>
            <a:ext cx="9245600" cy="5192162"/>
          </a:xfrm>
        </p:spPr>
        <p:txBody>
          <a:bodyPr/>
          <a:lstStyle/>
          <a:p>
            <a:r>
              <a:rPr lang="en-US" dirty="0"/>
              <a:t>To  satisfy this requirement the course includes a significant amount of technical writing</a:t>
            </a:r>
          </a:p>
          <a:p>
            <a:r>
              <a:rPr lang="en-US" dirty="0"/>
              <a:t>The course is designed to help you write polished reports, journal articles, and proposals to funding agencies, etc.</a:t>
            </a:r>
          </a:p>
          <a:p>
            <a:r>
              <a:rPr lang="en-US" dirty="0"/>
              <a:t>The main documents are the proposal, design document, and final report</a:t>
            </a:r>
          </a:p>
          <a:p>
            <a:r>
              <a:rPr lang="en-US" dirty="0"/>
              <a:t>You will have the opportunity to rewrite the proposal and design document after the initial grading to earn additional points</a:t>
            </a:r>
          </a:p>
          <a:p>
            <a:r>
              <a:rPr lang="en-US" dirty="0"/>
              <a:t>The final report will graded on composition by the editorial staff</a:t>
            </a:r>
          </a:p>
          <a:p>
            <a:r>
              <a:rPr lang="en-US" dirty="0"/>
              <a:t>There will be a talk on technical writing by </a:t>
            </a:r>
            <a:r>
              <a:rPr lang="en-US" b="1" dirty="0"/>
              <a:t>Aaron Greiger</a:t>
            </a:r>
          </a:p>
          <a:p>
            <a:r>
              <a:rPr lang="en-US" dirty="0"/>
              <a:t>Each student will maintain a lab notebook recording work on project.   Lab notebook grade contributes 10% of course grade.</a:t>
            </a:r>
          </a:p>
        </p:txBody>
      </p:sp>
    </p:spTree>
    <p:extLst>
      <p:ext uri="{BB962C8B-B14F-4D97-AF65-F5344CB8AC3E}">
        <p14:creationId xmlns:p14="http://schemas.microsoft.com/office/powerpoint/2010/main" val="3287026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4500" y="267059"/>
            <a:ext cx="4673600" cy="742950"/>
          </a:xfrm>
        </p:spPr>
        <p:txBody>
          <a:bodyPr/>
          <a:lstStyle/>
          <a:p>
            <a:r>
              <a:rPr lang="en-US" dirty="0"/>
              <a:t>Teamwork</a:t>
            </a:r>
          </a:p>
        </p:txBody>
      </p:sp>
      <p:sp>
        <p:nvSpPr>
          <p:cNvPr id="3" name="Text Placeholder 2"/>
          <p:cNvSpPr>
            <a:spLocks noGrp="1"/>
          </p:cNvSpPr>
          <p:nvPr>
            <p:ph type="body" sz="quarter" idx="12"/>
          </p:nvPr>
        </p:nvSpPr>
        <p:spPr>
          <a:xfrm>
            <a:off x="444500" y="696820"/>
            <a:ext cx="9245600" cy="6338462"/>
          </a:xfrm>
        </p:spPr>
        <p:txBody>
          <a:bodyPr/>
          <a:lstStyle/>
          <a:p>
            <a:r>
              <a:rPr lang="en-US" dirty="0"/>
              <a:t>Each team member is equally responsible for a successful project</a:t>
            </a:r>
          </a:p>
          <a:p>
            <a:r>
              <a:rPr lang="en-US" dirty="0"/>
              <a:t>Team member task assignment should recognize that each team member brings a unique skillset and perspectives to the project</a:t>
            </a:r>
          </a:p>
          <a:p>
            <a:r>
              <a:rPr lang="en-US" dirty="0"/>
              <a:t>Teams will make a “team contract” similar to the one in ECE 110</a:t>
            </a:r>
          </a:p>
          <a:p>
            <a:r>
              <a:rPr lang="en-US" dirty="0"/>
              <a:t>Team contract will include</a:t>
            </a:r>
          </a:p>
          <a:p>
            <a:pPr lvl="1"/>
            <a:r>
              <a:rPr lang="en-US" dirty="0"/>
              <a:t>Expectations for each member</a:t>
            </a:r>
          </a:p>
          <a:p>
            <a:pPr lvl="1"/>
            <a:r>
              <a:rPr lang="en-US" dirty="0"/>
              <a:t>Roles for each member</a:t>
            </a:r>
          </a:p>
          <a:p>
            <a:pPr lvl="1"/>
            <a:r>
              <a:rPr lang="en-US" dirty="0"/>
              <a:t>Who will set the agenda</a:t>
            </a:r>
          </a:p>
          <a:p>
            <a:pPr lvl="1"/>
            <a:r>
              <a:rPr lang="en-US" dirty="0"/>
              <a:t>Process and penalties for dealing with team issues</a:t>
            </a:r>
          </a:p>
          <a:p>
            <a:pPr lvl="1"/>
            <a:r>
              <a:rPr lang="en-US" dirty="0"/>
              <a:t>Agreement on using final peer assessment for grade adjustment</a:t>
            </a:r>
          </a:p>
          <a:p>
            <a:r>
              <a:rPr lang="en-US" dirty="0"/>
              <a:t>Team members will evaluate each other’s success in contributing to the project based on expectations at the end of the course</a:t>
            </a:r>
          </a:p>
          <a:p>
            <a:r>
              <a:rPr lang="en-US" b="1" dirty="0"/>
              <a:t>Predicated on giving team members the benefit of the doubt and the opportunity to explain themselves when issues arise</a:t>
            </a:r>
          </a:p>
          <a:p>
            <a:pPr marL="0" indent="0">
              <a:buNone/>
            </a:pPr>
            <a:r>
              <a:rPr lang="en-US" dirty="0"/>
              <a:t> </a:t>
            </a:r>
          </a:p>
        </p:txBody>
      </p:sp>
    </p:spTree>
    <p:extLst>
      <p:ext uri="{BB962C8B-B14F-4D97-AF65-F5344CB8AC3E}">
        <p14:creationId xmlns:p14="http://schemas.microsoft.com/office/powerpoint/2010/main" val="1312167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4500" y="186304"/>
            <a:ext cx="4673600" cy="742950"/>
          </a:xfrm>
        </p:spPr>
        <p:txBody>
          <a:bodyPr/>
          <a:lstStyle/>
          <a:p>
            <a:r>
              <a:rPr lang="en-US" dirty="0"/>
              <a:t>How to succeed in ECE 445</a:t>
            </a:r>
          </a:p>
        </p:txBody>
      </p:sp>
      <p:sp>
        <p:nvSpPr>
          <p:cNvPr id="3" name="Text Placeholder 2"/>
          <p:cNvSpPr>
            <a:spLocks noGrp="1"/>
          </p:cNvSpPr>
          <p:nvPr>
            <p:ph type="body" sz="quarter" idx="12"/>
          </p:nvPr>
        </p:nvSpPr>
        <p:spPr>
          <a:xfrm>
            <a:off x="444500" y="751125"/>
            <a:ext cx="9115136" cy="6172189"/>
          </a:xfrm>
        </p:spPr>
        <p:txBody>
          <a:bodyPr/>
          <a:lstStyle/>
          <a:p>
            <a:r>
              <a:rPr lang="en-US" dirty="0"/>
              <a:t>Get familiar with the course web site and watch the videos</a:t>
            </a:r>
          </a:p>
          <a:p>
            <a:pPr lvl="1"/>
            <a:r>
              <a:rPr lang="en-US" sz="2400" dirty="0"/>
              <a:t>RFA, project proposal, lab notebook, modular design, ethics, ...</a:t>
            </a:r>
          </a:p>
          <a:p>
            <a:r>
              <a:rPr lang="en-US" dirty="0"/>
              <a:t>Keep checking </a:t>
            </a:r>
            <a:r>
              <a:rPr lang="en-US" dirty="0">
                <a:hlinkClick r:id="rId3"/>
              </a:rPr>
              <a:t>course calendar</a:t>
            </a:r>
            <a:r>
              <a:rPr lang="en-US" dirty="0"/>
              <a:t> to anticipate deadlines</a:t>
            </a:r>
          </a:p>
          <a:p>
            <a:r>
              <a:rPr lang="en-US" dirty="0"/>
              <a:t>Understand the grading process – 21 grades large and small</a:t>
            </a:r>
          </a:p>
          <a:p>
            <a:pPr lvl="1"/>
            <a:r>
              <a:rPr lang="en-US" sz="2400" dirty="0"/>
              <a:t>Design Review, lab book, demo, final presentation &amp; report</a:t>
            </a:r>
          </a:p>
          <a:p>
            <a:pPr lvl="1"/>
            <a:r>
              <a:rPr lang="en-US" sz="2400" dirty="0"/>
              <a:t>Two-part soldering assignment</a:t>
            </a:r>
          </a:p>
          <a:p>
            <a:pPr lvl="1"/>
            <a:r>
              <a:rPr lang="en-US" sz="2400" dirty="0"/>
              <a:t>Team evaluation,  individual progress report, peer reviews</a:t>
            </a:r>
          </a:p>
          <a:p>
            <a:r>
              <a:rPr lang="en-US" dirty="0"/>
              <a:t>Focus initially on getting a project approved</a:t>
            </a:r>
          </a:p>
          <a:p>
            <a:r>
              <a:rPr lang="en-US" dirty="0"/>
              <a:t>Participate in web board discussions</a:t>
            </a:r>
          </a:p>
          <a:p>
            <a:r>
              <a:rPr lang="en-US" dirty="0"/>
              <a:t>Can’t find a project? </a:t>
            </a:r>
          </a:p>
          <a:p>
            <a:pPr lvl="1"/>
            <a:r>
              <a:rPr lang="en-US" sz="2400" dirty="0"/>
              <a:t>Respond to project pitches</a:t>
            </a:r>
          </a:p>
          <a:p>
            <a:pPr lvl="1"/>
            <a:r>
              <a:rPr lang="en-US" sz="2400" dirty="0"/>
              <a:t>Look for teams needing complementary expertise</a:t>
            </a:r>
            <a:endParaRPr lang="en-US" sz="3200" dirty="0"/>
          </a:p>
          <a:p>
            <a:pPr marL="0" indent="0">
              <a:buNone/>
            </a:pPr>
            <a:r>
              <a:rPr lang="en-US" dirty="0"/>
              <a:t> </a:t>
            </a:r>
          </a:p>
        </p:txBody>
      </p:sp>
    </p:spTree>
    <p:extLst>
      <p:ext uri="{BB962C8B-B14F-4D97-AF65-F5344CB8AC3E}">
        <p14:creationId xmlns:p14="http://schemas.microsoft.com/office/powerpoint/2010/main" val="3848282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44500" y="444163"/>
            <a:ext cx="6746522" cy="630555"/>
          </a:xfrm>
        </p:spPr>
        <p:txBody>
          <a:bodyPr/>
          <a:lstStyle/>
          <a:p>
            <a:r>
              <a:rPr lang="en-US" dirty="0"/>
              <a:t>How to succeed in ECE 445, continued</a:t>
            </a:r>
          </a:p>
        </p:txBody>
      </p:sp>
      <p:sp>
        <p:nvSpPr>
          <p:cNvPr id="3" name="Text Placeholder 2"/>
          <p:cNvSpPr>
            <a:spLocks noGrp="1"/>
          </p:cNvSpPr>
          <p:nvPr>
            <p:ph type="body" sz="quarter" idx="12"/>
          </p:nvPr>
        </p:nvSpPr>
        <p:spPr>
          <a:xfrm>
            <a:off x="431800" y="1074718"/>
            <a:ext cx="9194800" cy="5247397"/>
          </a:xfrm>
        </p:spPr>
        <p:txBody>
          <a:bodyPr/>
          <a:lstStyle/>
          <a:p>
            <a:pPr marL="342900" indent="-342900">
              <a:buFont typeface="Wingdings" panose="05000000000000000000" pitchFamily="2" charset="2"/>
              <a:buChar char="§"/>
            </a:pPr>
            <a:r>
              <a:rPr lang="en-US" sz="2800" dirty="0"/>
              <a:t>Work with your teammates to build a strong team</a:t>
            </a:r>
          </a:p>
          <a:p>
            <a:pPr marL="1170695" lvl="1" indent="-342900">
              <a:buFont typeface="Wingdings" panose="05000000000000000000" pitchFamily="2" charset="2"/>
              <a:buChar char="§"/>
            </a:pPr>
            <a:r>
              <a:rPr lang="en-US" sz="2800" dirty="0">
                <a:solidFill>
                  <a:schemeClr val="tx2"/>
                </a:solidFill>
                <a:latin typeface="Droid Sans" panose="020B0606030804020204"/>
                <a:cs typeface="Arial" panose="020B0604020202020204" pitchFamily="34" charset="0"/>
              </a:rPr>
              <a:t>Hold regular meetings</a:t>
            </a:r>
          </a:p>
          <a:p>
            <a:pPr marL="1170695" lvl="1" indent="-342900">
              <a:buFont typeface="Wingdings" panose="05000000000000000000" pitchFamily="2" charset="2"/>
              <a:buChar char="§"/>
            </a:pPr>
            <a:r>
              <a:rPr lang="en-US" sz="2800" dirty="0">
                <a:solidFill>
                  <a:schemeClr val="tx2"/>
                </a:solidFill>
                <a:latin typeface="Droid Sans" panose="020B0606030804020204"/>
                <a:cs typeface="Arial" panose="020B0604020202020204" pitchFamily="34" charset="0"/>
              </a:rPr>
              <a:t>Communicate and be transparent with your teammates and TA</a:t>
            </a:r>
          </a:p>
          <a:p>
            <a:pPr marL="1170695" lvl="1" indent="-342900">
              <a:buFont typeface="Wingdings" panose="05000000000000000000" pitchFamily="2" charset="2"/>
              <a:buChar char="§"/>
            </a:pPr>
            <a:r>
              <a:rPr lang="en-US" sz="2800" dirty="0">
                <a:solidFill>
                  <a:schemeClr val="tx2"/>
                </a:solidFill>
                <a:latin typeface="Droid Sans" panose="020B0606030804020204"/>
                <a:cs typeface="Arial" panose="020B0604020202020204" pitchFamily="34" charset="0"/>
              </a:rPr>
              <a:t>Discuss problems as soon as they arise</a:t>
            </a:r>
          </a:p>
          <a:p>
            <a:pPr marL="342900" indent="-342900">
              <a:buFont typeface="Wingdings" panose="05000000000000000000" pitchFamily="2" charset="2"/>
              <a:buChar char="§"/>
            </a:pPr>
            <a:r>
              <a:rPr lang="en-US" sz="2800" dirty="0"/>
              <a:t>Spend time frequently documenting your work in your lab notebook</a:t>
            </a:r>
          </a:p>
          <a:p>
            <a:pPr marL="342900" indent="-342900">
              <a:buFont typeface="Wingdings" panose="05000000000000000000" pitchFamily="2" charset="2"/>
              <a:buChar char="§"/>
            </a:pPr>
            <a:r>
              <a:rPr lang="en-US" sz="2800" dirty="0"/>
              <a:t>Expect to encounter problems – every project has risk</a:t>
            </a:r>
          </a:p>
          <a:p>
            <a:pPr marL="342900" indent="-342900">
              <a:buFont typeface="Wingdings" panose="05000000000000000000" pitchFamily="2" charset="2"/>
              <a:buChar char="§"/>
            </a:pPr>
            <a:r>
              <a:rPr lang="en-US" sz="2800" dirty="0"/>
              <a:t>Get help solving problems - a lot of expertise is available</a:t>
            </a:r>
          </a:p>
          <a:p>
            <a:pPr marL="342900" indent="-342900">
              <a:buFont typeface="Wingdings" panose="05000000000000000000" pitchFamily="2" charset="2"/>
              <a:buChar char="§"/>
            </a:pPr>
            <a:r>
              <a:rPr lang="en-US" sz="2800" dirty="0"/>
              <a:t>Keep the project moving during the build and test phases</a:t>
            </a:r>
          </a:p>
          <a:p>
            <a:pPr marL="342900" indent="-342900">
              <a:buFont typeface="Wingdings" panose="05000000000000000000" pitchFamily="2" charset="2"/>
              <a:buChar char="§"/>
            </a:pPr>
            <a:endParaRPr lang="en-US" sz="2800" dirty="0"/>
          </a:p>
        </p:txBody>
      </p:sp>
    </p:spTree>
    <p:extLst>
      <p:ext uri="{BB962C8B-B14F-4D97-AF65-F5344CB8AC3E}">
        <p14:creationId xmlns:p14="http://schemas.microsoft.com/office/powerpoint/2010/main" val="697328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460732"/>
            <a:ext cx="4673600" cy="742950"/>
          </a:xfrm>
        </p:spPr>
        <p:txBody>
          <a:bodyPr/>
          <a:lstStyle/>
          <a:p>
            <a:r>
              <a:rPr lang="en-US" dirty="0"/>
              <a:t>Staff and Support Structure</a:t>
            </a:r>
          </a:p>
        </p:txBody>
      </p:sp>
      <p:sp>
        <p:nvSpPr>
          <p:cNvPr id="3" name="Text Placeholder 2"/>
          <p:cNvSpPr>
            <a:spLocks noGrp="1"/>
          </p:cNvSpPr>
          <p:nvPr>
            <p:ph type="body" sz="quarter" idx="12"/>
          </p:nvPr>
        </p:nvSpPr>
        <p:spPr>
          <a:xfrm>
            <a:off x="457200" y="1314392"/>
            <a:ext cx="9245600" cy="5625801"/>
          </a:xfrm>
        </p:spPr>
        <p:txBody>
          <a:bodyPr/>
          <a:lstStyle/>
          <a:p>
            <a:r>
              <a:rPr lang="en-US" dirty="0"/>
              <a:t>Each project will have three students, one TA, and one instructor</a:t>
            </a:r>
          </a:p>
          <a:p>
            <a:r>
              <a:rPr lang="en-US" dirty="0"/>
              <a:t>Project teams meet weekly with their TA – the TA is the primary guide and point of contact for your project</a:t>
            </a:r>
          </a:p>
          <a:p>
            <a:r>
              <a:rPr lang="en-US" dirty="0"/>
              <a:t>Instructors</a:t>
            </a:r>
          </a:p>
          <a:p>
            <a:pPr lvl="1"/>
            <a:r>
              <a:rPr lang="en-US" dirty="0"/>
              <a:t>Arne Fliflet, Viktor Gruev, and Jonathon Schuh</a:t>
            </a:r>
          </a:p>
          <a:p>
            <a:r>
              <a:rPr lang="en-US" sz="2800" dirty="0"/>
              <a:t>TAs </a:t>
            </a:r>
          </a:p>
          <a:p>
            <a:pPr lvl="1"/>
            <a:r>
              <a:rPr lang="en-US" dirty="0"/>
              <a:t>Jason </a:t>
            </a:r>
            <a:r>
              <a:rPr lang="en-US" dirty="0" err="1"/>
              <a:t>Paximadas</a:t>
            </a:r>
            <a:r>
              <a:rPr lang="en-US" dirty="0"/>
              <a:t>, David Null, Sainath Barbhai, Nikhil Arora, Vishal </a:t>
            </a:r>
            <a:r>
              <a:rPr lang="en-US" dirty="0" err="1"/>
              <a:t>Dayalan</a:t>
            </a:r>
            <a:r>
              <a:rPr lang="en-US" dirty="0"/>
              <a:t>, </a:t>
            </a:r>
            <a:r>
              <a:rPr lang="en-US" dirty="0" err="1"/>
              <a:t>Luoyan</a:t>
            </a:r>
            <a:r>
              <a:rPr lang="en-US" dirty="0"/>
              <a:t> Li, </a:t>
            </a:r>
            <a:r>
              <a:rPr lang="en-US" dirty="0" err="1"/>
              <a:t>Zicheng</a:t>
            </a:r>
            <a:r>
              <a:rPr lang="en-US" dirty="0"/>
              <a:t> Ma, Abhisheka Mathur </a:t>
            </a:r>
            <a:r>
              <a:rPr lang="en-US" dirty="0" err="1"/>
              <a:t>Sekar</a:t>
            </a:r>
            <a:r>
              <a:rPr lang="en-US" dirty="0"/>
              <a:t>, Sanjana </a:t>
            </a:r>
            <a:r>
              <a:rPr lang="en-US" dirty="0" err="1"/>
              <a:t>Pungali</a:t>
            </a:r>
            <a:r>
              <a:rPr lang="en-US" dirty="0"/>
              <a:t>, Matthew Qi, </a:t>
            </a:r>
            <a:r>
              <a:rPr lang="en-US" dirty="0" err="1"/>
              <a:t>Nithin</a:t>
            </a:r>
            <a:r>
              <a:rPr lang="en-US" dirty="0"/>
              <a:t> </a:t>
            </a:r>
            <a:r>
              <a:rPr lang="en-US" dirty="0" err="1"/>
              <a:t>Shanthini</a:t>
            </a:r>
            <a:r>
              <a:rPr lang="en-US" dirty="0"/>
              <a:t> </a:t>
            </a:r>
            <a:r>
              <a:rPr lang="en-US" dirty="0" err="1"/>
              <a:t>Praveena</a:t>
            </a:r>
            <a:r>
              <a:rPr lang="en-US" dirty="0"/>
              <a:t> </a:t>
            </a:r>
            <a:r>
              <a:rPr lang="en-US" dirty="0" err="1"/>
              <a:t>Purushothaman</a:t>
            </a:r>
            <a:r>
              <a:rPr lang="en-US" dirty="0"/>
              <a:t>, </a:t>
            </a:r>
            <a:r>
              <a:rPr lang="en-US" dirty="0" err="1"/>
              <a:t>Selvamani</a:t>
            </a:r>
            <a:r>
              <a:rPr lang="en-US" dirty="0"/>
              <a:t> Subramaniam, Koushik </a:t>
            </a:r>
            <a:r>
              <a:rPr lang="en-US" dirty="0" err="1"/>
              <a:t>Udaychandran</a:t>
            </a:r>
            <a:r>
              <a:rPr lang="en-US" dirty="0"/>
              <a:t>, Surya Vasanth, </a:t>
            </a:r>
            <a:r>
              <a:rPr lang="en-US" dirty="0" err="1"/>
              <a:t>Angquan</a:t>
            </a:r>
            <a:r>
              <a:rPr lang="en-US" dirty="0"/>
              <a:t> Yu, </a:t>
            </a:r>
            <a:r>
              <a:rPr lang="en-US" dirty="0" err="1"/>
              <a:t>Zeduo</a:t>
            </a:r>
            <a:r>
              <a:rPr lang="en-US" dirty="0"/>
              <a:t> Yu, </a:t>
            </a:r>
            <a:r>
              <a:rPr lang="en-US" dirty="0" err="1"/>
              <a:t>Jialiang</a:t>
            </a:r>
            <a:r>
              <a:rPr lang="en-US" dirty="0"/>
              <a:t> Zhang, Jason Zhang, </a:t>
            </a:r>
            <a:r>
              <a:rPr lang="en-US" dirty="0" err="1"/>
              <a:t>Tianziang</a:t>
            </a:r>
            <a:r>
              <a:rPr lang="en-US" dirty="0"/>
              <a:t> Zheng</a:t>
            </a:r>
          </a:p>
          <a:p>
            <a:r>
              <a:rPr lang="en-US" dirty="0"/>
              <a:t>Mentors</a:t>
            </a:r>
          </a:p>
          <a:p>
            <a:r>
              <a:rPr lang="en-US" dirty="0"/>
              <a:t>Course Directors</a:t>
            </a:r>
          </a:p>
          <a:p>
            <a:pPr lvl="1"/>
            <a:r>
              <a:rPr lang="en-US" dirty="0"/>
              <a:t>Professors Rakesh Kumar and Michael </a:t>
            </a:r>
            <a:r>
              <a:rPr lang="en-US" dirty="0" err="1"/>
              <a:t>Oelze</a:t>
            </a:r>
            <a:endParaRPr lang="en-US" dirty="0"/>
          </a:p>
        </p:txBody>
      </p:sp>
    </p:spTree>
    <p:extLst>
      <p:ext uri="{BB962C8B-B14F-4D97-AF65-F5344CB8AC3E}">
        <p14:creationId xmlns:p14="http://schemas.microsoft.com/office/powerpoint/2010/main" val="1181516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06400" y="241233"/>
            <a:ext cx="4673600" cy="742950"/>
          </a:xfrm>
        </p:spPr>
        <p:txBody>
          <a:bodyPr/>
          <a:lstStyle/>
          <a:p>
            <a:r>
              <a:rPr lang="en-US" dirty="0"/>
              <a:t>Course Overview</a:t>
            </a:r>
          </a:p>
        </p:txBody>
      </p:sp>
      <p:sp>
        <p:nvSpPr>
          <p:cNvPr id="3" name="Text Placeholder 2"/>
          <p:cNvSpPr>
            <a:spLocks noGrp="1"/>
          </p:cNvSpPr>
          <p:nvPr>
            <p:ph type="body" sz="quarter" idx="12"/>
          </p:nvPr>
        </p:nvSpPr>
        <p:spPr>
          <a:xfrm>
            <a:off x="406400" y="809805"/>
            <a:ext cx="9245600" cy="5974644"/>
          </a:xfrm>
        </p:spPr>
        <p:txBody>
          <a:bodyPr/>
          <a:lstStyle/>
          <a:p>
            <a:r>
              <a:rPr lang="en-US" sz="2000" b="1" dirty="0"/>
              <a:t>Introductory lectures, Q&amp;A sessions, and class exercises </a:t>
            </a:r>
            <a:r>
              <a:rPr lang="en-US" sz="2000" dirty="0"/>
              <a:t>(weeks 1-4)</a:t>
            </a:r>
            <a:endParaRPr lang="en-US" sz="2000" b="1" dirty="0"/>
          </a:p>
          <a:p>
            <a:r>
              <a:rPr lang="en-US" sz="2000" b="1" dirty="0"/>
              <a:t>Project identification and team formation </a:t>
            </a:r>
            <a:r>
              <a:rPr lang="en-US" sz="2000" dirty="0"/>
              <a:t>(weeks 1-3)</a:t>
            </a:r>
          </a:p>
          <a:p>
            <a:pPr lvl="1"/>
            <a:r>
              <a:rPr lang="en-US" sz="1800" dirty="0"/>
              <a:t>Propose a project idea or respond to a project pitch on the class </a:t>
            </a:r>
            <a:r>
              <a:rPr lang="en-US" sz="1800" b="1" dirty="0"/>
              <a:t>web board</a:t>
            </a:r>
          </a:p>
          <a:p>
            <a:pPr lvl="1"/>
            <a:r>
              <a:rPr lang="en-US" sz="1800" dirty="0"/>
              <a:t>Form a project team</a:t>
            </a:r>
          </a:p>
          <a:p>
            <a:pPr lvl="1"/>
            <a:r>
              <a:rPr lang="en-US" sz="1800" dirty="0"/>
              <a:t>Prepare a Request For Approval (RFA) </a:t>
            </a:r>
          </a:p>
          <a:p>
            <a:pPr lvl="1"/>
            <a:r>
              <a:rPr lang="en-US" sz="1800" dirty="0"/>
              <a:t>Approved projects are assigned a TA and instructor</a:t>
            </a:r>
          </a:p>
          <a:p>
            <a:r>
              <a:rPr lang="en-US" sz="2200" b="1" dirty="0" err="1"/>
              <a:t>Microencabulator</a:t>
            </a:r>
            <a:r>
              <a:rPr lang="en-US" sz="2200" b="1" dirty="0"/>
              <a:t> PCB training assignments </a:t>
            </a:r>
            <a:r>
              <a:rPr lang="en-US" sz="2200" dirty="0"/>
              <a:t>(weeks 1-3)</a:t>
            </a:r>
          </a:p>
          <a:p>
            <a:pPr lvl="1"/>
            <a:r>
              <a:rPr lang="en-US" sz="1800" dirty="0"/>
              <a:t>Learn to use KICAD to design a microprocessor-based PCB ready for fabrication</a:t>
            </a:r>
          </a:p>
          <a:p>
            <a:pPr lvl="1"/>
            <a:r>
              <a:rPr lang="en-US" sz="1800" dirty="0"/>
              <a:t>Solder components onto this PCB, download software, and demo operation</a:t>
            </a:r>
          </a:p>
          <a:p>
            <a:r>
              <a:rPr lang="en-US" sz="2000" b="1" dirty="0"/>
              <a:t>Project Proposal and Design Document  </a:t>
            </a:r>
            <a:r>
              <a:rPr lang="en-US" sz="2000" dirty="0"/>
              <a:t>(weeks 4-6)</a:t>
            </a:r>
          </a:p>
          <a:p>
            <a:pPr lvl="1"/>
            <a:r>
              <a:rPr lang="en-US" sz="1800" dirty="0"/>
              <a:t>The proposal is a plan for your project and its prescribed structure basically determines how you will describe and characterize your project. </a:t>
            </a:r>
          </a:p>
          <a:p>
            <a:pPr lvl="1"/>
            <a:r>
              <a:rPr lang="en-US" sz="1800" dirty="0"/>
              <a:t>After finishing the proposal teams further develop their project plan in the Design Document which is essentially a manual for completing the project.</a:t>
            </a:r>
          </a:p>
          <a:p>
            <a:pPr lvl="1"/>
            <a:r>
              <a:rPr lang="en-US" sz="1800" dirty="0"/>
              <a:t>The design documents are presented by the teams to the instructors and TA at the </a:t>
            </a:r>
            <a:r>
              <a:rPr lang="en-US" sz="1800" b="1" dirty="0"/>
              <a:t>Design Review </a:t>
            </a:r>
            <a:r>
              <a:rPr lang="en-US" sz="1800" dirty="0"/>
              <a:t>and receive final project go-ahead.</a:t>
            </a:r>
          </a:p>
          <a:p>
            <a:r>
              <a:rPr lang="en-US" sz="2000" b="1" dirty="0"/>
              <a:t>Project fabrication, testing and analysis </a:t>
            </a:r>
            <a:r>
              <a:rPr lang="en-US" sz="2000" dirty="0"/>
              <a:t>(weeks 7-14)</a:t>
            </a:r>
          </a:p>
          <a:p>
            <a:r>
              <a:rPr lang="en-US" sz="2000" b="1" dirty="0"/>
              <a:t>Demo</a:t>
            </a:r>
            <a:r>
              <a:rPr lang="en-US" sz="2000" dirty="0"/>
              <a:t>, </a:t>
            </a:r>
            <a:r>
              <a:rPr lang="en-US" sz="2000" b="1" dirty="0"/>
              <a:t>Final Presentation </a:t>
            </a:r>
            <a:r>
              <a:rPr lang="en-US" sz="2000" dirty="0"/>
              <a:t>and </a:t>
            </a:r>
            <a:r>
              <a:rPr lang="en-US" sz="2000" b="1" dirty="0"/>
              <a:t>Final</a:t>
            </a:r>
            <a:r>
              <a:rPr lang="en-US" sz="2000" dirty="0"/>
              <a:t> </a:t>
            </a:r>
            <a:r>
              <a:rPr lang="en-US" sz="2000" b="1" dirty="0"/>
              <a:t>Report </a:t>
            </a:r>
            <a:r>
              <a:rPr lang="en-US" sz="2000" dirty="0"/>
              <a:t>(weeks 15-16)</a:t>
            </a:r>
          </a:p>
          <a:p>
            <a:endParaRPr lang="en-US" sz="2000" dirty="0"/>
          </a:p>
          <a:p>
            <a:endParaRPr lang="en-US" sz="1800" dirty="0"/>
          </a:p>
        </p:txBody>
      </p:sp>
    </p:spTree>
    <p:extLst>
      <p:ext uri="{BB962C8B-B14F-4D97-AF65-F5344CB8AC3E}">
        <p14:creationId xmlns:p14="http://schemas.microsoft.com/office/powerpoint/2010/main" val="3107301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8D2CED-8CA5-1B15-A1EC-B3C52A7EC4E2}"/>
              </a:ext>
            </a:extLst>
          </p:cNvPr>
          <p:cNvSpPr>
            <a:spLocks noGrp="1"/>
          </p:cNvSpPr>
          <p:nvPr>
            <p:ph type="body" sz="quarter" idx="10"/>
          </p:nvPr>
        </p:nvSpPr>
        <p:spPr>
          <a:xfrm>
            <a:off x="444499" y="222250"/>
            <a:ext cx="9613901" cy="742950"/>
          </a:xfrm>
        </p:spPr>
        <p:txBody>
          <a:bodyPr/>
          <a:lstStyle/>
          <a:p>
            <a:r>
              <a:rPr lang="en-US" sz="2800" dirty="0"/>
              <a:t>Example: Smartphone Controlled Drawer Organization System</a:t>
            </a:r>
          </a:p>
        </p:txBody>
      </p:sp>
      <p:pic>
        <p:nvPicPr>
          <p:cNvPr id="4" name="Content Placeholder 4" descr="A picture containing indoor, wall, floor, furniture&#10;&#10;Description automatically generated">
            <a:extLst>
              <a:ext uri="{FF2B5EF4-FFF2-40B4-BE49-F238E27FC236}">
                <a16:creationId xmlns:a16="http://schemas.microsoft.com/office/drawing/2014/main" id="{37B7ED71-E932-B9EA-BF61-6DC03F591FD0}"/>
              </a:ext>
            </a:extLst>
          </p:cNvPr>
          <p:cNvPicPr>
            <a:picLocks noChangeAspect="1"/>
          </p:cNvPicPr>
          <p:nvPr/>
        </p:nvPicPr>
        <p:blipFill>
          <a:blip r:embed="rId3"/>
          <a:stretch>
            <a:fillRect/>
          </a:stretch>
        </p:blipFill>
        <p:spPr>
          <a:xfrm>
            <a:off x="175163" y="2268750"/>
            <a:ext cx="3205349" cy="4257105"/>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DB4E8602-4DE3-C596-C78D-FA614FCF4A3D}"/>
              </a:ext>
            </a:extLst>
          </p:cNvPr>
          <p:cNvPicPr>
            <a:picLocks noChangeAspect="1"/>
          </p:cNvPicPr>
          <p:nvPr/>
        </p:nvPicPr>
        <p:blipFill>
          <a:blip r:embed="rId4"/>
          <a:stretch>
            <a:fillRect/>
          </a:stretch>
        </p:blipFill>
        <p:spPr>
          <a:xfrm>
            <a:off x="3452402" y="2268749"/>
            <a:ext cx="3205351" cy="4257107"/>
          </a:xfrm>
          <a:prstGeom prst="rect">
            <a:avLst/>
          </a:prstGeom>
        </p:spPr>
      </p:pic>
      <p:pic>
        <p:nvPicPr>
          <p:cNvPr id="6" name="Picture 5">
            <a:extLst>
              <a:ext uri="{FF2B5EF4-FFF2-40B4-BE49-F238E27FC236}">
                <a16:creationId xmlns:a16="http://schemas.microsoft.com/office/drawing/2014/main" id="{67602B77-88F3-33E3-042A-ADDAB13D56A4}"/>
              </a:ext>
            </a:extLst>
          </p:cNvPr>
          <p:cNvPicPr>
            <a:picLocks noChangeAspect="1"/>
          </p:cNvPicPr>
          <p:nvPr/>
        </p:nvPicPr>
        <p:blipFill>
          <a:blip r:embed="rId5"/>
          <a:stretch>
            <a:fillRect/>
          </a:stretch>
        </p:blipFill>
        <p:spPr>
          <a:xfrm>
            <a:off x="6729644" y="2268750"/>
            <a:ext cx="3205350" cy="4257105"/>
          </a:xfrm>
          <a:prstGeom prst="rect">
            <a:avLst/>
          </a:prstGeom>
        </p:spPr>
      </p:pic>
      <p:sp>
        <p:nvSpPr>
          <p:cNvPr id="9" name="Text Placeholder 2">
            <a:extLst>
              <a:ext uri="{FF2B5EF4-FFF2-40B4-BE49-F238E27FC236}">
                <a16:creationId xmlns:a16="http://schemas.microsoft.com/office/drawing/2014/main" id="{F4DA00AD-5810-640C-AA41-A83F6EE5D1C0}"/>
              </a:ext>
            </a:extLst>
          </p:cNvPr>
          <p:cNvSpPr>
            <a:spLocks noGrp="1"/>
          </p:cNvSpPr>
          <p:nvPr>
            <p:ph type="body" sz="quarter" idx="12"/>
          </p:nvPr>
        </p:nvSpPr>
        <p:spPr>
          <a:xfrm>
            <a:off x="444500" y="815340"/>
            <a:ext cx="9245600" cy="5991860"/>
          </a:xfrm>
        </p:spPr>
        <p:txBody>
          <a:bodyPr/>
          <a:lstStyle/>
          <a:p>
            <a:r>
              <a:rPr lang="en-US" dirty="0"/>
              <a:t> This project was </a:t>
            </a:r>
            <a:r>
              <a:rPr lang="en-US" b="1" dirty="0"/>
              <a:t>novel</a:t>
            </a:r>
            <a:r>
              <a:rPr lang="en-US" dirty="0"/>
              <a:t>, included a </a:t>
            </a:r>
            <a:r>
              <a:rPr lang="en-US" b="1" dirty="0"/>
              <a:t>custom PCB with a microcontroller</a:t>
            </a:r>
            <a:r>
              <a:rPr lang="en-US" dirty="0"/>
              <a:t>, and was </a:t>
            </a:r>
            <a:r>
              <a:rPr lang="en-US" b="1" dirty="0"/>
              <a:t>completable</a:t>
            </a:r>
            <a:r>
              <a:rPr lang="en-US" dirty="0"/>
              <a:t> within the time constraints of the course.</a:t>
            </a:r>
          </a:p>
        </p:txBody>
      </p:sp>
    </p:spTree>
    <p:extLst>
      <p:ext uri="{BB962C8B-B14F-4D97-AF65-F5344CB8AC3E}">
        <p14:creationId xmlns:p14="http://schemas.microsoft.com/office/powerpoint/2010/main" val="2164316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B8CCC0-35FC-9498-E330-DDEB78893CA9}"/>
              </a:ext>
            </a:extLst>
          </p:cNvPr>
          <p:cNvSpPr>
            <a:spLocks noGrp="1"/>
          </p:cNvSpPr>
          <p:nvPr>
            <p:ph type="body" sz="quarter" idx="10"/>
          </p:nvPr>
        </p:nvSpPr>
        <p:spPr/>
        <p:txBody>
          <a:bodyPr/>
          <a:lstStyle/>
          <a:p>
            <a:r>
              <a:rPr lang="en-US" dirty="0"/>
              <a:t>PCB Training </a:t>
            </a:r>
            <a:r>
              <a:rPr lang="en-US" b="0" dirty="0"/>
              <a:t>(weeks 1-3)</a:t>
            </a:r>
          </a:p>
        </p:txBody>
      </p:sp>
      <p:sp>
        <p:nvSpPr>
          <p:cNvPr id="3" name="Text Placeholder 2">
            <a:extLst>
              <a:ext uri="{FF2B5EF4-FFF2-40B4-BE49-F238E27FC236}">
                <a16:creationId xmlns:a16="http://schemas.microsoft.com/office/drawing/2014/main" id="{ED8D938B-7116-453E-9353-64991754DC43}"/>
              </a:ext>
            </a:extLst>
          </p:cNvPr>
          <p:cNvSpPr>
            <a:spLocks noGrp="1"/>
          </p:cNvSpPr>
          <p:nvPr>
            <p:ph type="body" sz="quarter" idx="12"/>
          </p:nvPr>
        </p:nvSpPr>
        <p:spPr>
          <a:xfrm>
            <a:off x="393700" y="1720850"/>
            <a:ext cx="9245600" cy="4864100"/>
          </a:xfrm>
        </p:spPr>
        <p:txBody>
          <a:bodyPr/>
          <a:lstStyle/>
          <a:p>
            <a:r>
              <a:rPr lang="en-US" sz="2800" dirty="0"/>
              <a:t>To help you have a successful PCB experience, you will have a two-part PCB training assignment during the first three weeks of the course.</a:t>
            </a:r>
          </a:p>
          <a:p>
            <a:r>
              <a:rPr lang="en-US" sz="2800" b="1" dirty="0"/>
              <a:t>CAD Assignment</a:t>
            </a:r>
            <a:r>
              <a:rPr lang="en-US" sz="2800" dirty="0"/>
              <a:t>: Use </a:t>
            </a:r>
            <a:r>
              <a:rPr lang="en-US" sz="2800" dirty="0" err="1"/>
              <a:t>KiCAD</a:t>
            </a:r>
            <a:r>
              <a:rPr lang="en-US" sz="2800" dirty="0"/>
              <a:t> to design a simple PCB for a </a:t>
            </a:r>
            <a:r>
              <a:rPr lang="en-US" sz="2800" dirty="0" err="1"/>
              <a:t>Microencabulator</a:t>
            </a:r>
            <a:r>
              <a:rPr lang="en-US" sz="2800" dirty="0"/>
              <a:t>. A tutorial is provided. End results are the Gerber files used in PCB fabrication     </a:t>
            </a:r>
          </a:p>
          <a:p>
            <a:r>
              <a:rPr lang="en-US" sz="2800" b="1" dirty="0"/>
              <a:t>Soldering Assignment: </a:t>
            </a:r>
            <a:r>
              <a:rPr lang="en-US" sz="2800" dirty="0"/>
              <a:t>You are given the </a:t>
            </a:r>
            <a:r>
              <a:rPr lang="en-US" sz="2800" dirty="0" err="1"/>
              <a:t>Microencabulator</a:t>
            </a:r>
            <a:r>
              <a:rPr lang="en-US" sz="2800" dirty="0"/>
              <a:t> PCB and solder the circuit components onto the board.  You then  download the </a:t>
            </a:r>
            <a:r>
              <a:rPr lang="en-US" sz="2800" dirty="0" err="1"/>
              <a:t>Microencabulator</a:t>
            </a:r>
            <a:r>
              <a:rPr lang="en-US" sz="2800" dirty="0"/>
              <a:t> program to the MCU, do the final assembly and demonstrate the device function</a:t>
            </a:r>
          </a:p>
          <a:p>
            <a:endParaRPr lang="en-US" sz="2800" dirty="0"/>
          </a:p>
        </p:txBody>
      </p:sp>
    </p:spTree>
    <p:extLst>
      <p:ext uri="{BB962C8B-B14F-4D97-AF65-F5344CB8AC3E}">
        <p14:creationId xmlns:p14="http://schemas.microsoft.com/office/powerpoint/2010/main" val="410243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Miniencabulator visual aid"/>
          <p:cNvSpPr>
            <a:spLocks noChangeAspect="1" noChangeArrowheads="1"/>
          </p:cNvSpPr>
          <p:nvPr/>
        </p:nvSpPr>
        <p:spPr bwMode="auto">
          <a:xfrm>
            <a:off x="63500" y="549275"/>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Miniencabulator visual aid"/>
          <p:cNvSpPr>
            <a:spLocks noChangeAspect="1" noChangeArrowheads="1"/>
          </p:cNvSpPr>
          <p:nvPr/>
        </p:nvSpPr>
        <p:spPr bwMode="auto">
          <a:xfrm>
            <a:off x="63500" y="-1508125"/>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2514600" y="3563035"/>
            <a:ext cx="5029200" cy="646331"/>
          </a:xfrm>
          <a:prstGeom prst="rect">
            <a:avLst/>
          </a:prstGeom>
        </p:spPr>
        <p:txBody>
          <a:bodyPr>
            <a:spAutoFit/>
          </a:bodyPr>
          <a:lstStyle/>
          <a:p>
            <a:endParaRPr lang="en-US" sz="800" dirty="0">
              <a:latin typeface="Times New Roman" panose="02020603050405020304" pitchFamily="18" charset="0"/>
            </a:endParaRPr>
          </a:p>
          <a:p>
            <a:endParaRPr lang="en-US" sz="2800" dirty="0">
              <a:latin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04" y="2211999"/>
            <a:ext cx="2637873" cy="341371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950" y="2211999"/>
            <a:ext cx="2832568" cy="366567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273" y="2211999"/>
            <a:ext cx="2932854" cy="3793728"/>
          </a:xfrm>
          <a:prstGeom prst="rect">
            <a:avLst/>
          </a:prstGeom>
        </p:spPr>
      </p:pic>
      <p:sp>
        <p:nvSpPr>
          <p:cNvPr id="13" name="TextBox 12"/>
          <p:cNvSpPr txBox="1"/>
          <p:nvPr/>
        </p:nvSpPr>
        <p:spPr>
          <a:xfrm>
            <a:off x="3051958" y="740849"/>
            <a:ext cx="2933239" cy="584775"/>
          </a:xfrm>
          <a:prstGeom prst="rect">
            <a:avLst/>
          </a:prstGeom>
          <a:noFill/>
        </p:spPr>
        <p:txBody>
          <a:bodyPr wrap="none" rtlCol="0">
            <a:spAutoFit/>
          </a:bodyPr>
          <a:lstStyle/>
          <a:p>
            <a:r>
              <a:rPr lang="en-US" sz="3200" dirty="0"/>
              <a:t>CAD Assignment</a:t>
            </a:r>
          </a:p>
        </p:txBody>
      </p:sp>
    </p:spTree>
    <p:extLst>
      <p:ext uri="{BB962C8B-B14F-4D97-AF65-F5344CB8AC3E}">
        <p14:creationId xmlns:p14="http://schemas.microsoft.com/office/powerpoint/2010/main" val="143502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77" y="781502"/>
            <a:ext cx="2818904" cy="36479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305" y="781502"/>
            <a:ext cx="2735778" cy="354041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707" y="781502"/>
            <a:ext cx="2726734" cy="352697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3490" t="39734" r="5019" b="28180"/>
          <a:stretch/>
        </p:blipFill>
        <p:spPr>
          <a:xfrm>
            <a:off x="2992581" y="4429496"/>
            <a:ext cx="3693227" cy="2493818"/>
          </a:xfrm>
          <a:prstGeom prst="rect">
            <a:avLst/>
          </a:prstGeom>
        </p:spPr>
      </p:pic>
      <p:sp>
        <p:nvSpPr>
          <p:cNvPr id="7" name="TextBox 6"/>
          <p:cNvSpPr txBox="1"/>
          <p:nvPr/>
        </p:nvSpPr>
        <p:spPr>
          <a:xfrm>
            <a:off x="3155681" y="150707"/>
            <a:ext cx="3334439" cy="523220"/>
          </a:xfrm>
          <a:prstGeom prst="rect">
            <a:avLst/>
          </a:prstGeom>
          <a:noFill/>
        </p:spPr>
        <p:txBody>
          <a:bodyPr wrap="none" rtlCol="0">
            <a:spAutoFit/>
          </a:bodyPr>
          <a:lstStyle/>
          <a:p>
            <a:r>
              <a:rPr lang="en-US" sz="2800" dirty="0"/>
              <a:t>Soldering Assignment</a:t>
            </a:r>
          </a:p>
        </p:txBody>
      </p:sp>
    </p:spTree>
    <p:extLst>
      <p:ext uri="{BB962C8B-B14F-4D97-AF65-F5344CB8AC3E}">
        <p14:creationId xmlns:p14="http://schemas.microsoft.com/office/powerpoint/2010/main" val="414107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p:nvPr/>
        </p:nvSpPr>
        <p:spPr>
          <a:xfrm>
            <a:off x="241400" y="805379"/>
            <a:ext cx="9244080" cy="179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2299"/>
              </a:spcBef>
              <a:buNone/>
            </a:pPr>
            <a:r>
              <a:rPr lang="en-US" sz="11500" b="1" strike="noStrike" spc="-1" dirty="0">
                <a:solidFill>
                  <a:srgbClr val="142958"/>
                </a:solidFill>
                <a:latin typeface="Arial Narrow"/>
                <a:ea typeface="DejaVu Sans"/>
              </a:rPr>
              <a:t>Preparing an RFA</a:t>
            </a:r>
            <a:endParaRPr lang="en-US" sz="11500" b="0" strike="noStrike" spc="-1" dirty="0">
              <a:latin typeface="Arial"/>
            </a:endParaRPr>
          </a:p>
        </p:txBody>
      </p:sp>
      <p:sp>
        <p:nvSpPr>
          <p:cNvPr id="193" name="TextShape 2"/>
          <p:cNvSpPr/>
          <p:nvPr/>
        </p:nvSpPr>
        <p:spPr>
          <a:xfrm>
            <a:off x="444600" y="3674520"/>
            <a:ext cx="9244080" cy="21801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en-US"/>
          </a:p>
        </p:txBody>
      </p:sp>
    </p:spTree>
  </p:cSld>
  <p:clrMapOvr>
    <a:masterClrMapping/>
  </p:clrMapOvr>
</p:sld>
</file>

<file path=ppt/theme/theme1.xml><?xml version="1.0" encoding="utf-8"?>
<a:theme xmlns:a="http://schemas.openxmlformats.org/drawingml/2006/main" name="ECE template 3-2014 RE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ondary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ECE template 3-2014 REV2.potx</Template>
  <TotalTime>18080</TotalTime>
  <Words>2637</Words>
  <Application>Microsoft Office PowerPoint</Application>
  <PresentationFormat>Custom</PresentationFormat>
  <Paragraphs>317</Paragraphs>
  <Slides>38</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Arial Narrow</vt:lpstr>
      <vt:lpstr>Calibri</vt:lpstr>
      <vt:lpstr>Courier New</vt:lpstr>
      <vt:lpstr>Droid Sans</vt:lpstr>
      <vt:lpstr>OfficinaSansITCStd Book</vt:lpstr>
      <vt:lpstr>Symbol</vt:lpstr>
      <vt:lpstr>Times New Roman</vt:lpstr>
      <vt:lpstr>Wingdings</vt:lpstr>
      <vt:lpstr>ECE template 3-2014 REV2</vt:lpstr>
      <vt:lpstr>Secondary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WINTERAVEN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Debby Winter</dc:creator>
  <cp:lastModifiedBy>Sainath Barbhai</cp:lastModifiedBy>
  <cp:revision>409</cp:revision>
  <cp:lastPrinted>2019-01-15T15:17:43Z</cp:lastPrinted>
  <dcterms:created xsi:type="dcterms:W3CDTF">2013-03-29T19:51:49Z</dcterms:created>
  <dcterms:modified xsi:type="dcterms:W3CDTF">2024-01-16T16:28:26Z</dcterms:modified>
</cp:coreProperties>
</file>